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3"/>
  </p:notesMasterIdLst>
  <p:sldIdLst>
    <p:sldId id="314" r:id="rId2"/>
    <p:sldId id="290" r:id="rId3"/>
    <p:sldId id="315" r:id="rId4"/>
    <p:sldId id="317" r:id="rId5"/>
    <p:sldId id="318" r:id="rId6"/>
    <p:sldId id="319" r:id="rId7"/>
    <p:sldId id="320" r:id="rId8"/>
    <p:sldId id="321" r:id="rId9"/>
    <p:sldId id="322" r:id="rId10"/>
    <p:sldId id="323" r:id="rId11"/>
    <p:sldId id="32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7" autoAdjust="0"/>
    <p:restoredTop sz="94705" autoAdjust="0"/>
  </p:normalViewPr>
  <p:slideViewPr>
    <p:cSldViewPr>
      <p:cViewPr>
        <p:scale>
          <a:sx n="61" d="100"/>
          <a:sy n="61" d="100"/>
        </p:scale>
        <p:origin x="-2074" y="-811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8DE7A7-90FC-4881-9EF5-A85D0ACB101A}" type="datetimeFigureOut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41D777-AE40-4216-A537-7E83AD84DF4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03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A1D07-C6D3-4F45-A91D-8C1A89EF6A3E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1375D-3870-4E40-A9A6-DEF8B2746937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CDCC5-5258-4E09-B261-D6A0BE069993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01546BC-91D6-4E22-A3B4-148D849C579B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B91946-63EF-450A-A0EA-6313F64A3461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E9405D-807B-4F6F-9C96-B77FD04E9703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5A838-5BA5-422C-B3FC-3B886086BD6E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F2760-AB67-482C-B38C-AF5FD991F46F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C0ECE-BCBB-47F2-917D-8098CAF660F1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D5BF1C9-48B1-44AE-A3BB-4DBFBC248FA0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B3759-F32A-428F-82CD-D11F94321E1F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8E5E76D-1267-43CB-82C2-454F46E14283}" type="datetime1">
              <a:rPr lang="ru-RU" smtClean="0"/>
              <a:pPr/>
              <a:t>30.11.2020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</a:t>
            </a:fld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76672"/>
            <a:ext cx="2395537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2549947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333399"/>
                </a:solidFill>
                <a:latin typeface="Times"/>
                <a:ea typeface="Times New Roman"/>
                <a:cs typeface="+mj-cs"/>
              </a:rPr>
              <a:t>Задачи на </a:t>
            </a:r>
            <a:r>
              <a:rPr lang="ru-RU" sz="4000" b="1" spc="-100" dirty="0" smtClean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333399"/>
                </a:solidFill>
                <a:latin typeface="Times"/>
                <a:ea typeface="Times New Roman"/>
                <a:cs typeface="+mj-cs"/>
              </a:rPr>
              <a:t>расчет </a:t>
            </a:r>
            <a:r>
              <a:rPr lang="ru-RU" sz="4000" b="1" spc="-100" dirty="0" smtClean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333399"/>
                </a:solidFill>
                <a:latin typeface="Times"/>
                <a:ea typeface="Times New Roman"/>
                <a:cs typeface="+mj-cs"/>
              </a:rPr>
              <a:t>давления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71603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04664"/>
            <a:ext cx="828092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</a:t>
            </a:r>
            <a:r>
              <a:rPr lang="ru-RU" sz="2000" dirty="0" smtClean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000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Лед выдерживает давление 90 кПа. Пройдет ли по этому льду трактор массой 5,4 т, если он опирается на гусеницы общей площадью 1,5 м</a:t>
            </a:r>
            <a:r>
              <a:rPr lang="ru-RU" sz="2000" b="1" baseline="30000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000" b="1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218" name="Picture 2" descr="https://uchitel.pro/wp-content/uploads/2018/02/2018-07-30_9-08-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22" y="1420327"/>
            <a:ext cx="8794454" cy="5172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3086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2372" y="188640"/>
            <a:ext cx="8219256" cy="97234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560" y="2096998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какую площадь опирается лыжник массой 78 кг, если он оказывает давление 2,5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3678416"/>
            <a:ext cx="813690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Какое давление оказывает острие шила, если сила давления равна 20 Н, а площадь острия — 0,1 мм</a:t>
            </a:r>
            <a:r>
              <a:rPr lang="ru-RU" sz="2000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836713"/>
            <a:ext cx="85689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ешить </a:t>
            </a:r>
            <a:r>
              <a:rPr lang="ru-RU" sz="2400" b="1" spc="-100" dirty="0" smtClean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самостоятельно </a:t>
            </a:r>
            <a:r>
              <a:rPr lang="ru-RU" sz="2400" b="1" spc="-100" dirty="0" smtClean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до 06.12.2020</a:t>
            </a:r>
            <a:r>
              <a:rPr lang="ru-RU" sz="2400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.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Выполненное задание отправить на э/а</a:t>
            </a:r>
            <a:r>
              <a:rPr lang="en-US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galina-okuneva@mail.ru</a:t>
            </a:r>
            <a:r>
              <a:rPr lang="ru-RU" sz="2400" b="1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ru-RU" sz="2400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/>
            </a:r>
            <a:br>
              <a:rPr lang="ru-RU" sz="2400" spc="-100" dirty="0">
                <a:ln w="3200">
                  <a:solidFill>
                    <a:srgbClr val="F4E7ED">
                      <a:shade val="75000"/>
                      <a:alpha val="25000"/>
                    </a:srgbClr>
                  </a:solidFill>
                  <a:prstDash val="solid"/>
                  <a:round/>
                </a:ln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807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2</a:t>
            </a:fld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9319532"/>
              </p:ext>
            </p:extLst>
          </p:nvPr>
        </p:nvGraphicFramePr>
        <p:xfrm>
          <a:off x="467544" y="332657"/>
          <a:ext cx="8219255" cy="4727510"/>
        </p:xfrm>
        <a:graphic>
          <a:graphicData uri="http://schemas.openxmlformats.org/drawingml/2006/table">
            <a:tbl>
              <a:tblPr firstRow="1" firstCol="1" bandRow="1"/>
              <a:tblGrid>
                <a:gridCol w="3312367"/>
                <a:gridCol w="1800201"/>
                <a:gridCol w="1267457"/>
                <a:gridCol w="1839230"/>
              </a:tblGrid>
              <a:tr h="1075917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Название величины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Обозначение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Единицы измерения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Формула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8676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Масса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кг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 = F / g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995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Вес тела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H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2400" b="1" dirty="0"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 = m *g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930"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Сила тяжести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 err="1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Fтяж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H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Fтяж = mg</a:t>
                      </a:r>
                      <a:endParaRPr lang="ru-RU" sz="2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8981">
                <a:tc>
                  <a:txBody>
                    <a:bodyPr/>
                    <a:lstStyle/>
                    <a:p>
                      <a:pPr algn="ctr">
                        <a:lnSpc>
                          <a:spcPts val="1950"/>
                        </a:lnSpc>
                        <a:spcAft>
                          <a:spcPts val="1125"/>
                        </a:spcAft>
                      </a:pPr>
                      <a:r>
                        <a:rPr lang="ru-RU" sz="2400" b="1">
                          <a:solidFill>
                            <a:srgbClr val="03437C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Постоянная (сила тяжести, действующая на тело массой 1 кг)</a:t>
                      </a:r>
                      <a:endParaRPr lang="ru-RU" sz="2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 = 10 H/кг</a:t>
                      </a:r>
                      <a:endParaRPr lang="ru-RU" sz="2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H/кг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 anchor="ctr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9">
                <a:tc>
                  <a:txBody>
                    <a:bodyPr/>
                    <a:lstStyle/>
                    <a:p>
                      <a:pPr algn="ctr">
                        <a:lnSpc>
                          <a:spcPts val="1950"/>
                        </a:lnSpc>
                        <a:spcAft>
                          <a:spcPts val="1125"/>
                        </a:spcAft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43A04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Сила упругости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 err="1" smtClean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Fупр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>
                          <a:solidFill>
                            <a:srgbClr val="843A04"/>
                          </a:solidFill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H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11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843A04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Fупр</a:t>
                      </a: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43A04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=</a:t>
                      </a: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843A04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k*</a:t>
                      </a:r>
                      <a:r>
                        <a:rPr kumimoji="0" lang="el-GR" sz="2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Δ</a:t>
                      </a:r>
                      <a:r>
                        <a:rPr kumimoji="0" lang="en-US" sz="2400" b="1" i="1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2229">
                <a:tc>
                  <a:txBody>
                    <a:bodyPr/>
                    <a:lstStyle/>
                    <a:p>
                      <a:pPr algn="ctr">
                        <a:lnSpc>
                          <a:spcPts val="195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Коэффициент упругости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kumimoji="0" lang="en-US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k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400"/>
                        </a:lnSpc>
                        <a:spcAft>
                          <a:spcPts val="1125"/>
                        </a:spcAft>
                      </a:pP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Н/м</a:t>
                      </a:r>
                      <a:endParaRPr lang="ru-RU" sz="2400" b="1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2400"/>
                        </a:lnSpc>
                        <a:spcBef>
                          <a:spcPts val="0"/>
                        </a:spcBef>
                        <a:spcAft>
                          <a:spcPts val="112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k = F</a:t>
                      </a:r>
                      <a:r>
                        <a:rPr lang="ru-RU" sz="2400" b="1" baseline="-25000" dirty="0" err="1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упр</a:t>
                      </a:r>
                      <a:r>
                        <a:rPr lang="ru-RU" sz="2400" b="1" baseline="-250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ru-RU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/ </a:t>
                      </a:r>
                      <a:r>
                        <a:rPr lang="el-GR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Δ</a:t>
                      </a:r>
                      <a:r>
                        <a:rPr lang="en-US" sz="2400" b="1" i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l</a:t>
                      </a:r>
                      <a:r>
                        <a:rPr lang="en-US" sz="2400" b="1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</a:rPr>
                        <a:t>. </a:t>
                      </a:r>
                      <a:endParaRPr kumimoji="0" lang="ru-RU" sz="2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6949" marR="46949" marT="46949" marB="46949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4455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260649"/>
            <a:ext cx="856895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Краткая теория для решения </a:t>
            </a:r>
            <a:r>
              <a:rPr lang="ru-RU" sz="2400" b="1" dirty="0" smtClean="0"/>
              <a:t>задач.</a:t>
            </a:r>
          </a:p>
          <a:p>
            <a:pPr algn="ctr"/>
            <a:endParaRPr lang="ru-RU" sz="2400" b="1" dirty="0"/>
          </a:p>
          <a:p>
            <a:endParaRPr lang="ru-RU" sz="2000" b="1" dirty="0" smtClean="0">
              <a:solidFill>
                <a:srgbClr val="3C586D"/>
              </a:solidFill>
            </a:endParaRPr>
          </a:p>
          <a:p>
            <a:endParaRPr lang="ru-RU" sz="2000" b="1" dirty="0">
              <a:solidFill>
                <a:srgbClr val="3C586D"/>
              </a:solidFill>
            </a:endParaRPr>
          </a:p>
          <a:p>
            <a:endParaRPr lang="ru-RU" sz="2000" b="1" dirty="0" smtClean="0">
              <a:solidFill>
                <a:srgbClr val="3C586D"/>
              </a:solidFill>
            </a:endParaRPr>
          </a:p>
          <a:p>
            <a:r>
              <a:rPr lang="ru-RU" sz="2000" b="1" dirty="0" smtClean="0">
                <a:solidFill>
                  <a:srgbClr val="3C586D"/>
                </a:solidFill>
              </a:rPr>
              <a:t>Силу</a:t>
            </a:r>
            <a:r>
              <a:rPr lang="ru-RU" sz="2000" b="1" dirty="0">
                <a:solidFill>
                  <a:srgbClr val="3C586D"/>
                </a:solidFill>
              </a:rPr>
              <a:t>, действующую перпендикулярно опоре, называют силой давления</a:t>
            </a:r>
            <a:endParaRPr lang="ru-RU" sz="2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156069"/>
            <a:ext cx="777686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3C586D"/>
                </a:solidFill>
              </a:rPr>
              <a:t>Давлением (</a:t>
            </a:r>
            <a:r>
              <a:rPr lang="ru-RU" sz="2000" b="1" i="1" dirty="0">
                <a:solidFill>
                  <a:srgbClr val="FF0000"/>
                </a:solidFill>
              </a:rPr>
              <a:t>р</a:t>
            </a:r>
            <a:r>
              <a:rPr lang="ru-RU" sz="2000" b="1" dirty="0">
                <a:solidFill>
                  <a:srgbClr val="3C586D"/>
                </a:solidFill>
              </a:rPr>
              <a:t>) называют отношение модуля </a:t>
            </a:r>
            <a:r>
              <a:rPr lang="ru-RU" sz="2000" b="1" dirty="0">
                <a:solidFill>
                  <a:srgbClr val="FF0000"/>
                </a:solidFill>
              </a:rPr>
              <a:t>F</a:t>
            </a:r>
            <a:r>
              <a:rPr lang="ru-RU" sz="2000" b="1" dirty="0">
                <a:solidFill>
                  <a:srgbClr val="3C586D"/>
                </a:solidFill>
              </a:rPr>
              <a:t> силы давления, действующей на опору, к площади </a:t>
            </a:r>
            <a:r>
              <a:rPr lang="ru-RU" sz="2000" b="1" dirty="0">
                <a:solidFill>
                  <a:srgbClr val="FF0000"/>
                </a:solidFill>
              </a:rPr>
              <a:t>S</a:t>
            </a:r>
            <a:r>
              <a:rPr lang="ru-RU" sz="2000" b="1" dirty="0">
                <a:solidFill>
                  <a:srgbClr val="3C586D"/>
                </a:solidFill>
              </a:rPr>
              <a:t> поверхности этой опоры: </a:t>
            </a:r>
            <a:r>
              <a:rPr lang="ru-RU" sz="2000" dirty="0">
                <a:solidFill>
                  <a:srgbClr val="3C586D"/>
                </a:solidFill>
              </a:rPr>
              <a:t> </a:t>
            </a:r>
            <a:r>
              <a:rPr lang="ru-RU" sz="2000" b="1" dirty="0">
                <a:solidFill>
                  <a:srgbClr val="FF0000"/>
                </a:solidFill>
              </a:rPr>
              <a:t> </a:t>
            </a:r>
            <a:r>
              <a:rPr lang="ru-RU" sz="2000" b="1" i="1" dirty="0">
                <a:solidFill>
                  <a:srgbClr val="FF0000"/>
                </a:solidFill>
              </a:rPr>
              <a:t>p</a:t>
            </a:r>
            <a:r>
              <a:rPr lang="ru-RU" sz="2000" b="1" dirty="0">
                <a:solidFill>
                  <a:srgbClr val="FF0000"/>
                </a:solidFill>
              </a:rPr>
              <a:t> = F / S</a:t>
            </a:r>
            <a:endParaRPr lang="ru-RU" sz="20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23528" y="3573017"/>
            <a:ext cx="835292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b="1" dirty="0" smtClean="0">
              <a:solidFill>
                <a:srgbClr val="3C586D"/>
              </a:solidFill>
            </a:endParaRPr>
          </a:p>
          <a:p>
            <a:endParaRPr lang="ru-RU" sz="2000" b="1" dirty="0" smtClean="0">
              <a:solidFill>
                <a:srgbClr val="3C586D"/>
              </a:solidFill>
            </a:endParaRPr>
          </a:p>
          <a:p>
            <a:endParaRPr lang="ru-RU" sz="2000" b="1" dirty="0">
              <a:solidFill>
                <a:srgbClr val="3C586D"/>
              </a:solidFill>
            </a:endParaRPr>
          </a:p>
          <a:p>
            <a:endParaRPr lang="ru-RU" sz="2000" b="1" dirty="0" smtClean="0">
              <a:solidFill>
                <a:srgbClr val="3C586D"/>
              </a:solidFill>
            </a:endParaRPr>
          </a:p>
          <a:p>
            <a:endParaRPr lang="ru-RU" sz="2000" b="1" dirty="0">
              <a:solidFill>
                <a:srgbClr val="3C586D"/>
              </a:solidFill>
            </a:endParaRPr>
          </a:p>
          <a:p>
            <a:endParaRPr lang="ru-RU" sz="2000" b="1" dirty="0" smtClean="0">
              <a:solidFill>
                <a:srgbClr val="3C586D"/>
              </a:solidFill>
            </a:endParaRPr>
          </a:p>
          <a:p>
            <a:r>
              <a:rPr lang="ru-RU" sz="2000" b="1" dirty="0" smtClean="0">
                <a:solidFill>
                  <a:srgbClr val="3C586D"/>
                </a:solidFill>
              </a:rPr>
              <a:t>В </a:t>
            </a:r>
            <a:r>
              <a:rPr lang="ru-RU" sz="2000" b="1" dirty="0">
                <a:solidFill>
                  <a:srgbClr val="3C586D"/>
                </a:solidFill>
              </a:rPr>
              <a:t>СИ единица давления носит название паскаль (Па): </a:t>
            </a:r>
            <a:r>
              <a:rPr lang="ru-RU" sz="2000" b="1" dirty="0">
                <a:solidFill>
                  <a:srgbClr val="0000FF"/>
                </a:solidFill>
              </a:rPr>
              <a:t>1 Па = 1 Н/м</a:t>
            </a:r>
            <a:r>
              <a:rPr lang="ru-RU" sz="2000" b="1" baseline="30000" dirty="0">
                <a:solidFill>
                  <a:srgbClr val="0000FF"/>
                </a:solidFill>
              </a:rPr>
              <a:t>2</a:t>
            </a:r>
            <a:r>
              <a:rPr lang="ru-RU" sz="2000" b="1" dirty="0">
                <a:solidFill>
                  <a:srgbClr val="3C586D"/>
                </a:solidFill>
              </a:rPr>
              <a:t>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53045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4</a:t>
            </a:fld>
            <a:endParaRPr lang="ru-RU"/>
          </a:p>
        </p:txBody>
      </p:sp>
      <p:pic>
        <p:nvPicPr>
          <p:cNvPr id="3074" name="Picture 2" descr="давлени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448" y="620688"/>
            <a:ext cx="8509008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6403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04665"/>
            <a:ext cx="82809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Формулы, используемые в задачах на давление твердых тел.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129465"/>
              </p:ext>
            </p:extLst>
          </p:nvPr>
        </p:nvGraphicFramePr>
        <p:xfrm>
          <a:off x="683568" y="1268760"/>
          <a:ext cx="8208912" cy="3405352"/>
        </p:xfrm>
        <a:graphic>
          <a:graphicData uri="http://schemas.openxmlformats.org/drawingml/2006/table">
            <a:tbl>
              <a:tblPr/>
              <a:tblGrid>
                <a:gridCol w="2056555"/>
                <a:gridCol w="1622603"/>
                <a:gridCol w="2282965"/>
                <a:gridCol w="2246789"/>
              </a:tblGrid>
              <a:tr h="843522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величины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Обозначение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Единица измерения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solidFill>
                            <a:srgbClr val="9933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Формула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l"/>
                      <a:r>
                        <a:rPr lang="ru-RU" sz="2400" b="1" dirty="0"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Сила давления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F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 = mg, F = </a:t>
                      </a:r>
                      <a:r>
                        <a:rPr lang="en-US" sz="2400" b="1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l"/>
                      <a:r>
                        <a:rPr lang="ru-RU" sz="2400" b="1"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Площадь опоры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</a:t>
                      </a:r>
                      <a:r>
                        <a:rPr lang="ru-RU" sz="2400" b="1" baseline="30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 = F / </a:t>
                      </a:r>
                      <a:r>
                        <a:rPr lang="en-US" sz="2400" b="1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l"/>
                      <a:r>
                        <a:rPr lang="ru-RU" sz="2400" b="1"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Давление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i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endParaRPr lang="en-US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400" b="1" i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= F / S</a:t>
                      </a:r>
                      <a:endParaRPr lang="en-US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3195">
                <a:tc>
                  <a:txBody>
                    <a:bodyPr/>
                    <a:lstStyle/>
                    <a:p>
                      <a:pPr algn="ctr"/>
                      <a:r>
                        <a:rPr lang="ru-RU" sz="2400" b="1">
                          <a:solidFill>
                            <a:srgbClr val="333399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Постоянная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= 10 </a:t>
                      </a: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Н/кг</a:t>
                      </a:r>
                      <a:endParaRPr lang="ru-RU" sz="24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Н/кг</a:t>
                      </a:r>
                      <a:endParaRPr lang="ru-RU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63790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95536" y="404664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1.  </a:t>
            </a:r>
            <a:r>
              <a:rPr lang="ru-RU" b="1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Рассчитать давление, производимое бетонной плитой, масса которой 780 кг, а площадь опоры 2 м</a:t>
            </a:r>
            <a:r>
              <a:rPr lang="ru-RU" b="1" baseline="30000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22" name="Picture 2" descr="Задачи на давление твердых те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590689"/>
            <a:ext cx="8352928" cy="4264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7970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76672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2.  Какое давление на дорогу оказывает автомобиль «Волга», если его масса 1420 кг, а площадь соприкосновения одного колеса с дорогой 900 см</a:t>
            </a:r>
            <a:r>
              <a:rPr lang="ru-RU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6146" name="Picture 2" descr="Задачи на давление твердых тел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916832"/>
            <a:ext cx="7687266" cy="4094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963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404664"/>
            <a:ext cx="828092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</a:t>
            </a:r>
            <a:r>
              <a:rPr lang="ru-RU" sz="2000" dirty="0" smtClean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Ширина лезвия коньков равна 5 мм, а длина той части лезвия, которая опирается на лед, составляет 17 см. Вычислите давление, производимое коньками на лед, если масса стоящего на коньках мальчика равна 55 кг.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170" name="Picture 2" descr="https://uchitel.pro/wp-content/uploads/2018/02/2018-07-30_9-00-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16832"/>
            <a:ext cx="8496944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3120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04664"/>
            <a:ext cx="835292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№ </a:t>
            </a:r>
            <a:r>
              <a:rPr lang="ru-RU" sz="2000" b="1" dirty="0" smtClean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1" dirty="0">
                <a:solidFill>
                  <a:srgbClr val="3C586D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Какое давление на фундамент оказывает мраморная колонна высотой 4 м?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https://uchitel.pro/wp-content/uploads/2018/02/2018-07-30_9-04-2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96752"/>
            <a:ext cx="8640960" cy="53285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162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923</TotalTime>
  <Words>230</Words>
  <Application>Microsoft Office PowerPoint</Application>
  <PresentationFormat>Экран (4:3)</PresentationFormat>
  <Paragraphs>83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Бумажная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Бумага и ее свойства</dc:title>
  <cp:lastModifiedBy>Okunev</cp:lastModifiedBy>
  <cp:revision>122</cp:revision>
  <dcterms:modified xsi:type="dcterms:W3CDTF">2020-11-30T04:29:46Z</dcterms:modified>
</cp:coreProperties>
</file>