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91" r:id="rId3"/>
    <p:sldId id="266" r:id="rId4"/>
    <p:sldId id="267" r:id="rId5"/>
    <p:sldId id="268" r:id="rId6"/>
    <p:sldId id="269" r:id="rId7"/>
    <p:sldId id="284" r:id="rId8"/>
    <p:sldId id="270" r:id="rId9"/>
    <p:sldId id="271" r:id="rId10"/>
    <p:sldId id="272" r:id="rId11"/>
    <p:sldId id="274" r:id="rId12"/>
    <p:sldId id="275" r:id="rId13"/>
    <p:sldId id="292" r:id="rId14"/>
    <p:sldId id="276" r:id="rId15"/>
    <p:sldId id="277" r:id="rId16"/>
    <p:sldId id="287"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97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AA8C7F-81EF-4703-8E88-4468F92459C8}" type="datetimeFigureOut">
              <a:rPr lang="ru-RU" smtClean="0"/>
              <a:t>22.11.2020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710C54-2943-4936-ACA7-6639CBBC3815}" type="slidenum">
              <a:rPr lang="ru-RU" smtClean="0"/>
              <a:t>‹#›</a:t>
            </a:fld>
            <a:endParaRPr lang="ru-RU"/>
          </a:p>
        </p:txBody>
      </p:sp>
    </p:spTree>
    <p:extLst>
      <p:ext uri="{BB962C8B-B14F-4D97-AF65-F5344CB8AC3E}">
        <p14:creationId xmlns:p14="http://schemas.microsoft.com/office/powerpoint/2010/main" val="963714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22.11.2020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22.11.2020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22.11.2020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22.11.2020</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5898984"/>
          </a:xfrm>
        </p:spPr>
        <p:txBody>
          <a:bodyPr>
            <a:normAutofit/>
          </a:bodyPr>
          <a:lstStyle/>
          <a:p>
            <a:pPr>
              <a:lnSpc>
                <a:spcPts val="3000"/>
              </a:lnSpc>
              <a:spcAft>
                <a:spcPts val="1125"/>
              </a:spcAft>
            </a:pPr>
            <a:r>
              <a:rPr lang="ru-RU" sz="2800" b="1" dirty="0" smtClean="0">
                <a:solidFill>
                  <a:schemeClr val="tx1"/>
                </a:solidFill>
                <a:latin typeface="Times New Roman" panose="02020603050405020304" pitchFamily="18" charset="0"/>
                <a:ea typeface="Times New Roman"/>
                <a:cs typeface="Times New Roman" panose="02020603050405020304" pitchFamily="18" charset="0"/>
              </a:rPr>
              <a:t/>
            </a:r>
            <a:br>
              <a:rPr lang="ru-RU" sz="2800" b="1" dirty="0" smtClean="0">
                <a:solidFill>
                  <a:schemeClr val="tx1"/>
                </a:solidFill>
                <a:latin typeface="Times New Roman" panose="02020603050405020304" pitchFamily="18" charset="0"/>
                <a:ea typeface="Times New Roman"/>
                <a:cs typeface="Times New Roman" panose="02020603050405020304" pitchFamily="18" charset="0"/>
              </a:rPr>
            </a:br>
            <a:r>
              <a:rPr lang="ru-RU" sz="2800" b="1" dirty="0">
                <a:solidFill>
                  <a:srgbClr val="333399"/>
                </a:solidFill>
                <a:latin typeface="Times"/>
                <a:ea typeface="Times New Roman"/>
                <a:cs typeface="Times New Roman"/>
              </a:rPr>
              <a:t>Решение задачи на </a:t>
            </a:r>
            <a:r>
              <a:rPr lang="ru-RU" sz="2800" b="1" dirty="0" smtClean="0">
                <a:solidFill>
                  <a:srgbClr val="333399"/>
                </a:solidFill>
                <a:latin typeface="Times"/>
                <a:ea typeface="Times New Roman"/>
                <a:cs typeface="Times New Roman"/>
              </a:rPr>
              <a:t>изменение агрегатного состояния вещества</a:t>
            </a:r>
            <a:r>
              <a:rPr lang="ru-RU" sz="1050" dirty="0">
                <a:latin typeface="Calibri"/>
                <a:ea typeface="Calibri"/>
                <a:cs typeface="Times New Roman"/>
              </a:rPr>
              <a:t/>
            </a:r>
            <a:br>
              <a:rPr lang="ru-RU" sz="1050" dirty="0">
                <a:latin typeface="Calibri"/>
                <a:ea typeface="Calibri"/>
                <a:cs typeface="Times New Roman"/>
              </a:rPr>
            </a:br>
            <a:r>
              <a:rPr lang="ru-RU" sz="2800" dirty="0">
                <a:latin typeface="Calibri"/>
                <a:ea typeface="Calibri"/>
                <a:cs typeface="Times New Roman"/>
              </a:rPr>
              <a:t/>
            </a:r>
            <a:br>
              <a:rPr lang="ru-RU" sz="2800" dirty="0">
                <a:latin typeface="Calibri"/>
                <a:ea typeface="Calibri"/>
                <a:cs typeface="Times New Roman"/>
              </a:rPr>
            </a:br>
            <a:r>
              <a:rPr lang="ru-RU" sz="2800" dirty="0" smtClean="0">
                <a:latin typeface="Calibri"/>
                <a:ea typeface="Calibri"/>
                <a:cs typeface="Times New Roman"/>
              </a:rPr>
              <a:t/>
            </a:r>
            <a:br>
              <a:rPr lang="ru-RU" sz="2800" dirty="0" smtClean="0">
                <a:latin typeface="Calibri"/>
                <a:ea typeface="Calibri"/>
                <a:cs typeface="Times New Roman"/>
              </a:rPr>
            </a:br>
            <a:r>
              <a:rPr lang="ru-RU" sz="3600" dirty="0">
                <a:latin typeface="Calibri"/>
                <a:ea typeface="Calibri"/>
                <a:cs typeface="Times New Roman"/>
              </a:rPr>
              <a:t/>
            </a:r>
            <a:br>
              <a:rPr lang="ru-RU" sz="3600" dirty="0">
                <a:latin typeface="Calibri"/>
                <a:ea typeface="Calibri"/>
                <a:cs typeface="Times New Roman"/>
              </a:rPr>
            </a:br>
            <a:endParaRPr lang="ru-RU" dirty="0"/>
          </a:p>
        </p:txBody>
      </p:sp>
    </p:spTree>
    <p:extLst>
      <p:ext uri="{BB962C8B-B14F-4D97-AF65-F5344CB8AC3E}">
        <p14:creationId xmlns:p14="http://schemas.microsoft.com/office/powerpoint/2010/main" val="2308426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Прямоугольник 2"/>
          <p:cNvSpPr/>
          <p:nvPr/>
        </p:nvSpPr>
        <p:spPr>
          <a:xfrm>
            <a:off x="251520" y="332656"/>
            <a:ext cx="8640960" cy="1200329"/>
          </a:xfrm>
          <a:prstGeom prst="rect">
            <a:avLst/>
          </a:prstGeom>
        </p:spPr>
        <p:txBody>
          <a:bodyPr wrap="square">
            <a:spAutoFit/>
          </a:bodyPr>
          <a:lstStyle/>
          <a:p>
            <a:r>
              <a:rPr lang="ru-RU" dirty="0"/>
              <a:t>На рисунке представлен график зависимости температуры вещества </a:t>
            </a:r>
            <a:r>
              <a:rPr lang="ru-RU" i="1" dirty="0"/>
              <a:t>t</a:t>
            </a:r>
            <a:r>
              <a:rPr lang="ru-RU" dirty="0"/>
              <a:t> от полученного количества теплоты </a:t>
            </a:r>
            <a:r>
              <a:rPr lang="ru-RU" i="1" dirty="0"/>
              <a:t>Q</a:t>
            </a:r>
            <a:r>
              <a:rPr lang="ru-RU" dirty="0"/>
              <a:t> в процессе нагревания. Первоначально вещество находилось в твёрдом состоянии. Какому агрегатному состоянию соответствует точка А на графике?</a:t>
            </a:r>
          </a:p>
        </p:txBody>
      </p:sp>
      <p:pic>
        <p:nvPicPr>
          <p:cNvPr id="1029" name="Picture 5" descr="https://phys-oge.sdamgia.ru/get_file?id=118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391" y="1484784"/>
            <a:ext cx="2181225" cy="18192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2771800" y="1844825"/>
            <a:ext cx="5544616" cy="1200329"/>
          </a:xfrm>
          <a:prstGeom prst="rect">
            <a:avLst/>
          </a:prstGeom>
        </p:spPr>
        <p:txBody>
          <a:bodyPr wrap="square">
            <a:spAutoFit/>
          </a:bodyPr>
          <a:lstStyle/>
          <a:p>
            <a:pPr algn="just"/>
            <a:r>
              <a:rPr lang="ru-RU" dirty="0"/>
              <a:t>1) твёрдому состоянию</a:t>
            </a:r>
          </a:p>
          <a:p>
            <a:pPr algn="just"/>
            <a:r>
              <a:rPr lang="ru-RU" dirty="0"/>
              <a:t>2) жидкому состоянию</a:t>
            </a:r>
          </a:p>
          <a:p>
            <a:pPr algn="just"/>
            <a:r>
              <a:rPr lang="ru-RU" dirty="0"/>
              <a:t>3) газообразному состоянию</a:t>
            </a:r>
          </a:p>
          <a:p>
            <a:pPr algn="just"/>
            <a:r>
              <a:rPr lang="ru-RU" dirty="0"/>
              <a:t>4) частично твёрдому, частично жидкому состоянию</a:t>
            </a:r>
            <a:endParaRPr lang="ru-RU" dirty="0">
              <a:effectLst/>
            </a:endParaRPr>
          </a:p>
        </p:txBody>
      </p:sp>
      <p:sp>
        <p:nvSpPr>
          <p:cNvPr id="5" name="Прямоугольник 4"/>
          <p:cNvSpPr/>
          <p:nvPr/>
        </p:nvSpPr>
        <p:spPr>
          <a:xfrm>
            <a:off x="467544" y="4005064"/>
            <a:ext cx="8136904" cy="1754326"/>
          </a:xfrm>
          <a:prstGeom prst="rect">
            <a:avLst/>
          </a:prstGeom>
        </p:spPr>
        <p:txBody>
          <a:bodyPr wrap="square">
            <a:spAutoFit/>
          </a:bodyPr>
          <a:lstStyle/>
          <a:p>
            <a:pPr algn="just"/>
            <a:r>
              <a:rPr lang="ru-RU" b="1" dirty="0" err="1"/>
              <a:t>Решение.</a:t>
            </a:r>
            <a:r>
              <a:rPr lang="ru-RU" dirty="0" err="1"/>
              <a:t>Поскольку</a:t>
            </a:r>
            <a:r>
              <a:rPr lang="ru-RU" dirty="0"/>
              <a:t> первоначально вещество находилось в твёрдом состоянии и точка А находится в начале горизонтального участка, соответствующего плавлению вещества, точка А соответствует твёрдому состоянию вещества.</a:t>
            </a:r>
          </a:p>
          <a:p>
            <a:pPr algn="just"/>
            <a:r>
              <a:rPr lang="ru-RU" dirty="0"/>
              <a:t> </a:t>
            </a:r>
          </a:p>
          <a:p>
            <a:pPr algn="just"/>
            <a:r>
              <a:rPr lang="ru-RU" dirty="0"/>
              <a:t>Правильный ответ указан под номером 1.</a:t>
            </a:r>
            <a:endParaRPr lang="ru-RU" dirty="0">
              <a:effectLst/>
            </a:endParaRPr>
          </a:p>
        </p:txBody>
      </p:sp>
    </p:spTree>
    <p:extLst>
      <p:ext uri="{BB962C8B-B14F-4D97-AF65-F5344CB8AC3E}">
        <p14:creationId xmlns:p14="http://schemas.microsoft.com/office/powerpoint/2010/main" val="342877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323528" y="404664"/>
            <a:ext cx="8640960" cy="1600438"/>
          </a:xfrm>
          <a:prstGeom prst="rect">
            <a:avLst/>
          </a:prstGeom>
        </p:spPr>
        <p:txBody>
          <a:bodyPr wrap="square">
            <a:spAutoFit/>
          </a:bodyPr>
          <a:lstStyle/>
          <a:p>
            <a:pPr algn="just"/>
            <a:r>
              <a:rPr lang="ru-RU" sz="2000" b="1" dirty="0">
                <a:latin typeface="Times New Roman" panose="02020603050405020304" pitchFamily="18" charset="0"/>
                <a:cs typeface="Times New Roman" panose="02020603050405020304" pitchFamily="18" charset="0"/>
              </a:rPr>
              <a:t>На рисунке представлен график зависимости температуры от времени для процесса нагревания слитка свинца массой 1 кг. Какое количество теплоты получил свинец за 10 мин нагревания</a:t>
            </a:r>
            <a:r>
              <a:rPr lang="ru-RU" sz="2000" b="1" dirty="0" smtClean="0">
                <a:latin typeface="Times New Roman" panose="02020603050405020304" pitchFamily="18" charset="0"/>
                <a:cs typeface="Times New Roman" panose="02020603050405020304" pitchFamily="18" charset="0"/>
              </a:rPr>
              <a:t>?</a:t>
            </a:r>
            <a:r>
              <a:rPr lang="ru-RU" sz="2000" b="1" dirty="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Примечание </a:t>
            </a:r>
            <a:r>
              <a:rPr lang="ru-RU" sz="2000" b="1" i="1" dirty="0" smtClean="0">
                <a:latin typeface="Times New Roman" panose="02020603050405020304" pitchFamily="18" charset="0"/>
                <a:cs typeface="Times New Roman" panose="02020603050405020304" pitchFamily="18" charset="0"/>
              </a:rPr>
              <a:t>Удельную </a:t>
            </a:r>
            <a:r>
              <a:rPr lang="ru-RU" sz="2000" b="1" i="1" dirty="0">
                <a:latin typeface="Times New Roman" panose="02020603050405020304" pitchFamily="18" charset="0"/>
                <a:cs typeface="Times New Roman" panose="02020603050405020304" pitchFamily="18" charset="0"/>
              </a:rPr>
              <a:t>теплоёмкость свинца считать равной</a:t>
            </a:r>
            <a:r>
              <a:rPr lang="ru-RU" sz="2000" b="1" dirty="0">
                <a:latin typeface="Times New Roman" panose="02020603050405020304" pitchFamily="18" charset="0"/>
                <a:cs typeface="Times New Roman" panose="02020603050405020304" pitchFamily="18" charset="0"/>
              </a:rPr>
              <a:t> </a:t>
            </a:r>
          </a:p>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1412775"/>
            <a:ext cx="1656184" cy="2880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AutoShape 4" descr="https://oge.sdamgia.ru/formula/svg/e1/e16ce98cbe94367df41a5fbf0fe756f5.svg"/>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6" descr="https://oge.sdamgia.ru/formula/svg/e1/e16ce98cbe94367df41a5fbf0fe756f5.svg"/>
          <p:cNvSpPr>
            <a:spLocks noChangeAspect="1" noChangeArrowheads="1"/>
          </p:cNvSpPr>
          <p:nvPr/>
        </p:nvSpPr>
        <p:spPr bwMode="auto">
          <a:xfrm>
            <a:off x="2159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8" descr="https://oge.sdamgia.ru/formula/svg/e1/e16ce98cbe94367df41a5fbf0fe756f5.svg"/>
          <p:cNvSpPr>
            <a:spLocks noChangeAspect="1" noChangeArrowheads="1"/>
          </p:cNvSpPr>
          <p:nvPr/>
        </p:nvSpPr>
        <p:spPr bwMode="auto">
          <a:xfrm>
            <a:off x="36830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1" name="Рисунок 10" descr="https://phys-oge.sdamgia.ru/get_file?id=1092"/>
          <p:cNvPicPr/>
          <p:nvPr/>
        </p:nvPicPr>
        <p:blipFill>
          <a:blip r:embed="rId3">
            <a:extLst>
              <a:ext uri="{28A0092B-C50C-407E-A947-70E740481C1C}">
                <a14:useLocalDpi xmlns:a14="http://schemas.microsoft.com/office/drawing/2010/main" val="0"/>
              </a:ext>
            </a:extLst>
          </a:blip>
          <a:srcRect/>
          <a:stretch>
            <a:fillRect/>
          </a:stretch>
        </p:blipFill>
        <p:spPr bwMode="auto">
          <a:xfrm>
            <a:off x="368300" y="1700808"/>
            <a:ext cx="2763540" cy="2088232"/>
          </a:xfrm>
          <a:prstGeom prst="rect">
            <a:avLst/>
          </a:prstGeom>
          <a:noFill/>
          <a:ln>
            <a:noFill/>
          </a:ln>
        </p:spPr>
      </p:pic>
      <p:sp>
        <p:nvSpPr>
          <p:cNvPr id="10" name="Прямоугольник 9"/>
          <p:cNvSpPr/>
          <p:nvPr/>
        </p:nvSpPr>
        <p:spPr>
          <a:xfrm>
            <a:off x="3275856" y="2005102"/>
            <a:ext cx="3582144" cy="1200329"/>
          </a:xfrm>
          <a:prstGeom prst="rect">
            <a:avLst/>
          </a:prstGeom>
        </p:spPr>
        <p:txBody>
          <a:bodyPr wrap="square">
            <a:spAutoFit/>
          </a:bodyPr>
          <a:lstStyle/>
          <a:p>
            <a:pPr algn="just"/>
            <a:r>
              <a:rPr lang="ru-RU" dirty="0"/>
              <a:t>1) 1300 Дж</a:t>
            </a:r>
          </a:p>
          <a:p>
            <a:pPr algn="just"/>
            <a:r>
              <a:rPr lang="ru-RU" dirty="0"/>
              <a:t>2) 26000 Дж</a:t>
            </a:r>
          </a:p>
          <a:p>
            <a:pPr algn="just"/>
            <a:r>
              <a:rPr lang="ru-RU" dirty="0"/>
              <a:t>3) 29510 Дж</a:t>
            </a:r>
          </a:p>
          <a:p>
            <a:pPr algn="just"/>
            <a:r>
              <a:rPr lang="ru-RU" dirty="0"/>
              <a:t>4) 78000 Дж</a:t>
            </a:r>
            <a:endParaRPr lang="ru-RU" dirty="0">
              <a:effectLst/>
            </a:endParaRPr>
          </a:p>
        </p:txBody>
      </p:sp>
    </p:spTree>
    <p:extLst>
      <p:ext uri="{BB962C8B-B14F-4D97-AF65-F5344CB8AC3E}">
        <p14:creationId xmlns:p14="http://schemas.microsoft.com/office/powerpoint/2010/main" val="33166663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712968" cy="1754326"/>
          </a:xfrm>
          <a:prstGeom prst="rect">
            <a:avLst/>
          </a:prstGeom>
        </p:spPr>
        <p:txBody>
          <a:bodyPr wrap="square">
            <a:spAutoFit/>
          </a:bodyPr>
          <a:lstStyle/>
          <a:p>
            <a:pPr algn="just"/>
            <a:r>
              <a:rPr lang="ru-RU" dirty="0"/>
              <a:t>На рисунке приведен график зависимости температуры воды от времени. Начальная температура воды 50 °С. В каком состоянии находится вода в момент времени </a:t>
            </a:r>
            <a:r>
              <a:rPr lang="ru-RU" i="1" dirty="0"/>
              <a:t>τ</a:t>
            </a:r>
            <a:r>
              <a:rPr lang="ru-RU" baseline="-25000" dirty="0"/>
              <a:t>1</a:t>
            </a:r>
            <a:r>
              <a:rPr lang="ru-RU" dirty="0" smtClean="0"/>
              <a:t>?</a:t>
            </a:r>
            <a:endParaRPr lang="ru-RU" dirty="0"/>
          </a:p>
          <a:p>
            <a:pPr algn="just"/>
            <a:r>
              <a:rPr lang="ru-RU" dirty="0"/>
              <a:t>1) только в газообразном</a:t>
            </a:r>
          </a:p>
          <a:p>
            <a:pPr algn="just"/>
            <a:r>
              <a:rPr lang="ru-RU" dirty="0"/>
              <a:t>2) только в жидком</a:t>
            </a:r>
          </a:p>
          <a:p>
            <a:pPr algn="just"/>
            <a:r>
              <a:rPr lang="ru-RU" dirty="0"/>
              <a:t>3) часть воды — в жидком состоянии и часть воды — в газообразном</a:t>
            </a:r>
          </a:p>
          <a:p>
            <a:pPr algn="just"/>
            <a:r>
              <a:rPr lang="ru-RU" dirty="0"/>
              <a:t>4) часть воды — в жидком состоянии и часть воды — в кристаллическом</a:t>
            </a:r>
            <a:endParaRPr lang="ru-RU" dirty="0">
              <a:effectLst/>
            </a:endParaRPr>
          </a:p>
        </p:txBody>
      </p:sp>
      <p:pic>
        <p:nvPicPr>
          <p:cNvPr id="3" name="Рисунок 2" descr="https://phys-oge.sdamgia.ru/get_file?id=1103"/>
          <p:cNvPicPr/>
          <p:nvPr/>
        </p:nvPicPr>
        <p:blipFill>
          <a:blip r:embed="rId2">
            <a:extLst>
              <a:ext uri="{28A0092B-C50C-407E-A947-70E740481C1C}">
                <a14:useLocalDpi xmlns:a14="http://schemas.microsoft.com/office/drawing/2010/main" val="0"/>
              </a:ext>
            </a:extLst>
          </a:blip>
          <a:srcRect/>
          <a:stretch>
            <a:fillRect/>
          </a:stretch>
        </p:blipFill>
        <p:spPr bwMode="auto">
          <a:xfrm>
            <a:off x="611560" y="2348880"/>
            <a:ext cx="3240360" cy="2088232"/>
          </a:xfrm>
          <a:prstGeom prst="rect">
            <a:avLst/>
          </a:prstGeom>
          <a:noFill/>
          <a:ln>
            <a:noFill/>
          </a:ln>
        </p:spPr>
      </p:pic>
    </p:spTree>
    <p:extLst>
      <p:ext uri="{BB962C8B-B14F-4D97-AF65-F5344CB8AC3E}">
        <p14:creationId xmlns:p14="http://schemas.microsoft.com/office/powerpoint/2010/main" val="3643539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2951947"/>
            <a:ext cx="6624736" cy="1631216"/>
          </a:xfrm>
          <a:prstGeom prst="rect">
            <a:avLst/>
          </a:prstGeom>
        </p:spPr>
        <p:txBody>
          <a:bodyPr wrap="square">
            <a:spAutoFit/>
          </a:bodyPr>
          <a:lstStyle/>
          <a:p>
            <a:pPr lvl="0" algn="ctr"/>
            <a:r>
              <a:rPr lang="ru-RU" sz="2400" b="1" spc="-100" dirty="0">
                <a:ln w="3200">
                  <a:solidFill>
                    <a:srgbClr val="F4E7ED">
                      <a:shade val="75000"/>
                      <a:alpha val="25000"/>
                    </a:srgbClr>
                  </a:solidFill>
                  <a:prstDash val="solid"/>
                  <a:round/>
                </a:ln>
                <a:solidFill>
                  <a:srgbClr val="FF0000"/>
                </a:solidFill>
                <a:latin typeface="Times New Roman"/>
                <a:ea typeface="Times New Roman"/>
                <a:cs typeface="Times New Roman"/>
              </a:rPr>
              <a:t>Решить задачи самостоятельно до 29.11.2020</a:t>
            </a:r>
            <a:r>
              <a:rPr lang="ru-RU" sz="2400" spc="-100" dirty="0">
                <a:ln w="3200">
                  <a:solidFill>
                    <a:srgbClr val="F4E7ED">
                      <a:shade val="75000"/>
                      <a:alpha val="25000"/>
                    </a:srgbClr>
                  </a:solidFill>
                  <a:prstDash val="solid"/>
                  <a:round/>
                </a:ln>
                <a:solidFill>
                  <a:srgbClr val="FF0000"/>
                </a:solidFill>
                <a:latin typeface="Times New Roman"/>
                <a:ea typeface="Times New Roman"/>
                <a:cs typeface="Times New Roman"/>
              </a:rPr>
              <a:t>.</a:t>
            </a:r>
            <a:r>
              <a:rPr lang="ru-RU" sz="2400" b="1" spc="-100" dirty="0">
                <a:ln w="3200">
                  <a:solidFill>
                    <a:srgbClr val="F4E7ED">
                      <a:shade val="75000"/>
                      <a:alpha val="25000"/>
                    </a:srgbClr>
                  </a:solidFill>
                  <a:prstDash val="solid"/>
                  <a:round/>
                </a:ln>
                <a:solidFill>
                  <a:srgbClr val="FF0000"/>
                </a:solidFill>
                <a:latin typeface="Times New Roman"/>
                <a:ea typeface="Calibri"/>
                <a:cs typeface="Times New Roman"/>
              </a:rPr>
              <a:t> Выполненное задание отправить на э/а</a:t>
            </a:r>
            <a:r>
              <a:rPr lang="en-US" sz="2400" b="1" spc="-100" dirty="0">
                <a:ln w="3200">
                  <a:solidFill>
                    <a:srgbClr val="F4E7ED">
                      <a:shade val="75000"/>
                      <a:alpha val="25000"/>
                    </a:srgbClr>
                  </a:solidFill>
                  <a:prstDash val="solid"/>
                  <a:round/>
                </a:ln>
                <a:solidFill>
                  <a:srgbClr val="FF0000"/>
                </a:solidFill>
                <a:latin typeface="Times New Roman"/>
                <a:ea typeface="Calibri"/>
                <a:cs typeface="Times New Roman"/>
              </a:rPr>
              <a:t>  </a:t>
            </a:r>
            <a:r>
              <a:rPr lang="ru-RU" sz="2400" b="1" spc="-100" dirty="0">
                <a:ln w="3200">
                  <a:solidFill>
                    <a:srgbClr val="F4E7ED">
                      <a:shade val="75000"/>
                      <a:alpha val="25000"/>
                    </a:srgbClr>
                  </a:solidFill>
                  <a:prstDash val="solid"/>
                  <a:round/>
                </a:ln>
                <a:solidFill>
                  <a:srgbClr val="FF0000"/>
                </a:solidFill>
                <a:latin typeface="Times New Roman"/>
                <a:ea typeface="Calibri"/>
                <a:cs typeface="Times New Roman"/>
              </a:rPr>
              <a:t> </a:t>
            </a:r>
            <a:r>
              <a:rPr lang="en-US" sz="2400" b="1" spc="-100" dirty="0">
                <a:ln w="3200">
                  <a:solidFill>
                    <a:srgbClr val="F4E7ED">
                      <a:shade val="75000"/>
                      <a:alpha val="25000"/>
                    </a:srgbClr>
                  </a:solidFill>
                  <a:prstDash val="solid"/>
                  <a:round/>
                </a:ln>
                <a:solidFill>
                  <a:srgbClr val="FF0000"/>
                </a:solidFill>
                <a:latin typeface="Times New Roman"/>
                <a:ea typeface="Calibri"/>
                <a:cs typeface="Times New Roman"/>
              </a:rPr>
              <a:t>galina-okuneva@mail.ru</a:t>
            </a:r>
            <a:r>
              <a:rPr lang="ru-RU" sz="2400" b="1" spc="-100" dirty="0">
                <a:ln w="3200">
                  <a:solidFill>
                    <a:srgbClr val="F4E7ED">
                      <a:shade val="75000"/>
                      <a:alpha val="25000"/>
                    </a:srgbClr>
                  </a:solidFill>
                  <a:prstDash val="solid"/>
                  <a:round/>
                </a:ln>
                <a:solidFill>
                  <a:srgbClr val="FF0000"/>
                </a:solidFill>
                <a:latin typeface="Times New Roman"/>
                <a:ea typeface="Calibri"/>
                <a:cs typeface="Times New Roman"/>
              </a:rPr>
              <a:t> </a:t>
            </a:r>
            <a:r>
              <a:rPr lang="ru-RU" sz="2400" spc="-100" dirty="0">
                <a:ln w="3200">
                  <a:solidFill>
                    <a:srgbClr val="F4E7ED">
                      <a:shade val="75000"/>
                      <a:alpha val="25000"/>
                    </a:srgbClr>
                  </a:solidFill>
                  <a:prstDash val="solid"/>
                  <a:round/>
                </a:ln>
                <a:solidFill>
                  <a:srgbClr val="FF0000"/>
                </a:solidFill>
                <a:latin typeface="Calibri"/>
                <a:ea typeface="Calibri"/>
                <a:cs typeface="Times New Roman"/>
              </a:rPr>
              <a:t/>
            </a:r>
            <a:br>
              <a:rPr lang="ru-RU" sz="2400" spc="-100" dirty="0">
                <a:ln w="3200">
                  <a:solidFill>
                    <a:srgbClr val="F4E7ED">
                      <a:shade val="75000"/>
                      <a:alpha val="25000"/>
                    </a:srgbClr>
                  </a:solidFill>
                  <a:prstDash val="solid"/>
                  <a:round/>
                </a:ln>
                <a:solidFill>
                  <a:srgbClr val="FF0000"/>
                </a:solidFill>
                <a:latin typeface="Calibri"/>
                <a:ea typeface="Calibri"/>
                <a:cs typeface="Times New Roman"/>
              </a:rPr>
            </a:br>
            <a:endParaRPr lang="ru-RU" sz="28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3698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251520" y="260648"/>
            <a:ext cx="8640960" cy="1200329"/>
          </a:xfrm>
          <a:prstGeom prst="rect">
            <a:avLst/>
          </a:prstGeom>
        </p:spPr>
        <p:txBody>
          <a:bodyPr wrap="square">
            <a:spAutoFit/>
          </a:bodyPr>
          <a:lstStyle/>
          <a:p>
            <a:pPr lvl="0" algn="just"/>
            <a:r>
              <a:rPr lang="ru-RU" b="1" dirty="0">
                <a:solidFill>
                  <a:prstClr val="black"/>
                </a:solidFill>
                <a:latin typeface="Times New Roman" panose="02020603050405020304" pitchFamily="18" charset="0"/>
                <a:cs typeface="Times New Roman" panose="02020603050405020304" pitchFamily="18" charset="0"/>
              </a:rPr>
              <a:t>На диаграмме для двух веществ приведены значения количества теплоты, необходимого для нагревания 1 кг вещества на 10 °С и для плавления 100 г вещества, нагретого до температуры плавления. Сравните удельные теплоемкости </a:t>
            </a:r>
            <a:r>
              <a:rPr lang="ru-RU" b="1" i="1" dirty="0">
                <a:solidFill>
                  <a:prstClr val="black"/>
                </a:solidFill>
                <a:latin typeface="Times New Roman" panose="02020603050405020304" pitchFamily="18" charset="0"/>
                <a:cs typeface="Times New Roman" panose="02020603050405020304" pitchFamily="18" charset="0"/>
              </a:rPr>
              <a:t>c</a:t>
            </a:r>
            <a:r>
              <a:rPr lang="ru-RU" b="1" dirty="0">
                <a:solidFill>
                  <a:prstClr val="black"/>
                </a:solidFill>
                <a:latin typeface="Times New Roman" panose="02020603050405020304" pitchFamily="18" charset="0"/>
                <a:cs typeface="Times New Roman" panose="02020603050405020304" pitchFamily="18" charset="0"/>
              </a:rPr>
              <a:t> двух веществ</a:t>
            </a:r>
            <a:r>
              <a:rPr lang="ru-RU" b="1" dirty="0" smtClean="0">
                <a:solidFill>
                  <a:prstClr val="black"/>
                </a:solidFill>
                <a:latin typeface="Times New Roman" panose="02020603050405020304" pitchFamily="18" charset="0"/>
                <a:cs typeface="Times New Roman" panose="02020603050405020304" pitchFamily="18" charset="0"/>
              </a:rPr>
              <a:t>. Выберите правильный ответ</a:t>
            </a:r>
            <a:endParaRPr lang="ru-RU" b="1" dirty="0">
              <a:solidFill>
                <a:prstClr val="black"/>
              </a:solidFill>
              <a:latin typeface="Times New Roman" panose="02020603050405020304" pitchFamily="18" charset="0"/>
              <a:cs typeface="Times New Roman" panose="02020603050405020304" pitchFamily="18" charset="0"/>
            </a:endParaRPr>
          </a:p>
        </p:txBody>
      </p:sp>
      <p:pic>
        <p:nvPicPr>
          <p:cNvPr id="3" name="Рисунок 2" descr="https://phys-oge.sdamgia.ru/get_file?id=3335"/>
          <p:cNvPicPr/>
          <p:nvPr/>
        </p:nvPicPr>
        <p:blipFill>
          <a:blip r:embed="rId2">
            <a:extLst>
              <a:ext uri="{28A0092B-C50C-407E-A947-70E740481C1C}">
                <a14:useLocalDpi xmlns:a14="http://schemas.microsoft.com/office/drawing/2010/main" val="0"/>
              </a:ext>
            </a:extLst>
          </a:blip>
          <a:srcRect/>
          <a:stretch>
            <a:fillRect/>
          </a:stretch>
        </p:blipFill>
        <p:spPr bwMode="auto">
          <a:xfrm>
            <a:off x="251520" y="1604175"/>
            <a:ext cx="4824536" cy="2304256"/>
          </a:xfrm>
          <a:prstGeom prst="rect">
            <a:avLst/>
          </a:prstGeom>
          <a:noFill/>
          <a:ln>
            <a:noFill/>
          </a:ln>
        </p:spPr>
      </p:pic>
      <p:sp>
        <p:nvSpPr>
          <p:cNvPr id="4" name="Rectangle 2"/>
          <p:cNvSpPr>
            <a:spLocks noChangeArrowheads="1"/>
          </p:cNvSpPr>
          <p:nvPr/>
        </p:nvSpPr>
        <p:spPr bwMode="auto">
          <a:xfrm>
            <a:off x="107504" y="-124899"/>
            <a:ext cx="9036496"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1)   </a:t>
            </a:r>
            <a:r>
              <a:rPr kumimoji="0" lang="ru-RU" altLang="ru-RU" sz="1900" b="0" i="0" u="none" strike="noStrike" cap="none" normalizeH="0" baseline="0" dirty="0" smtClean="0">
                <a:ln>
                  <a:noFill/>
                </a:ln>
                <a:solidFill>
                  <a:srgbClr val="FF6600"/>
                </a:solidFill>
                <a:effectLst/>
                <a:latin typeface="Arial" pitchFamily="34" charset="0"/>
                <a:cs typeface="Arial" pitchFamily="34" charset="0"/>
              </a:rPr>
              <a:t> </a:t>
            </a: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2)   </a:t>
            </a:r>
            <a:r>
              <a:rPr kumimoji="0" lang="ru-RU" altLang="ru-RU" sz="1900" b="0" i="0" u="none" strike="noStrike" cap="none" normalizeH="0" baseline="0" dirty="0" smtClean="0">
                <a:ln>
                  <a:noFill/>
                </a:ln>
                <a:solidFill>
                  <a:srgbClr val="FF6600"/>
                </a:solidFill>
                <a:effectLst/>
                <a:latin typeface="Arial" pitchFamily="34" charset="0"/>
                <a:cs typeface="Arial" pitchFamily="34" charset="0"/>
              </a:rPr>
              <a:t> </a:t>
            </a: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3)   </a:t>
            </a:r>
            <a:r>
              <a:rPr kumimoji="0" lang="ru-RU" altLang="ru-RU" sz="1900" b="0" i="0" u="none" strike="noStrike" cap="none" normalizeH="0" baseline="0" dirty="0" smtClean="0">
                <a:ln>
                  <a:noFill/>
                </a:ln>
                <a:solidFill>
                  <a:srgbClr val="FF6600"/>
                </a:solidFill>
                <a:effectLst/>
                <a:latin typeface="Arial" pitchFamily="34" charset="0"/>
                <a:cs typeface="Arial" pitchFamily="34" charset="0"/>
              </a:rPr>
              <a:t> </a:t>
            </a: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4)   </a:t>
            </a:r>
            <a:r>
              <a:rPr kumimoji="0" lang="ru-RU" altLang="ru-RU" sz="1900" b="0" i="0" u="none" strike="noStrike" cap="none" normalizeH="0" baseline="0" dirty="0" smtClean="0">
                <a:ln>
                  <a:noFill/>
                </a:ln>
                <a:solidFill>
                  <a:srgbClr val="FF6600"/>
                </a:solidFill>
                <a:effectLst/>
                <a:latin typeface="Arial" pitchFamily="34" charset="0"/>
                <a:cs typeface="Arial" pitchFamily="34" charset="0"/>
              </a:rPr>
              <a:t> </a:t>
            </a:r>
            <a:r>
              <a:rPr kumimoji="0" lang="ru-RU" altLang="ru-RU" sz="1800" b="0" i="0" u="none" strike="noStrike" cap="none" normalizeH="0" baseline="0" dirty="0" smtClean="0">
                <a:ln>
                  <a:noFill/>
                </a:ln>
                <a:solidFill>
                  <a:srgbClr val="FF6600"/>
                </a:solidFill>
                <a:effectLst/>
                <a:latin typeface="Arial" pitchFamily="34" charset="0"/>
                <a:cs typeface="Arial" pitchFamily="34" charset="0"/>
              </a:rPr>
              <a:t>   </a:t>
            </a:r>
          </a:p>
        </p:txBody>
      </p:sp>
      <p:sp>
        <p:nvSpPr>
          <p:cNvPr id="5" name="AutoShape 3" descr="https://oge.sdamgia.ru/formula/svg/96/9613ba1f46e161828bf07d4105c65c65.svg"/>
          <p:cNvSpPr>
            <a:spLocks noChangeAspect="1" noChangeArrowheads="1"/>
          </p:cNvSpPr>
          <p:nvPr/>
        </p:nvSpPr>
        <p:spPr bwMode="auto">
          <a:xfrm>
            <a:off x="330200" y="-4397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4" descr="https://oge.sdamgia.ru/formula/svg/68/68cb2dfefb8e1911ff92c3d6b17082e0.svg"/>
          <p:cNvSpPr>
            <a:spLocks noChangeAspect="1" noChangeArrowheads="1"/>
          </p:cNvSpPr>
          <p:nvPr/>
        </p:nvSpPr>
        <p:spPr bwMode="auto">
          <a:xfrm>
            <a:off x="330200" y="-1508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5" descr="https://oge.sdamgia.ru/formula/svg/b9/b9dbfd0d3e25b15e0e076ef86fe97459.svg"/>
          <p:cNvSpPr>
            <a:spLocks noChangeAspect="1" noChangeArrowheads="1"/>
          </p:cNvSpPr>
          <p:nvPr/>
        </p:nvSpPr>
        <p:spPr bwMode="auto">
          <a:xfrm>
            <a:off x="330200" y="13811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6" descr="https://oge.sdamgia.ru/formula/svg/4c/4c47dc7a12d4ee826fd532374128bd05.svg"/>
          <p:cNvSpPr>
            <a:spLocks noChangeAspect="1" noChangeArrowheads="1"/>
          </p:cNvSpPr>
          <p:nvPr/>
        </p:nvSpPr>
        <p:spPr bwMode="auto">
          <a:xfrm>
            <a:off x="330200" y="4270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205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9" y="2473780"/>
            <a:ext cx="1368152" cy="4511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1916832"/>
            <a:ext cx="1290143" cy="360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8"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00643" y="3050039"/>
            <a:ext cx="1412465" cy="360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9"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5580" y="3548391"/>
            <a:ext cx="1412465" cy="360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94186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7"/>
            <a:ext cx="8640960" cy="2862322"/>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2.Удельная </a:t>
            </a:r>
            <a:r>
              <a:rPr lang="ru-RU" b="1" dirty="0">
                <a:latin typeface="Times New Roman" panose="02020603050405020304" pitchFamily="18" charset="0"/>
                <a:cs typeface="Times New Roman" panose="02020603050405020304" pitchFamily="18" charset="0"/>
              </a:rPr>
              <a:t>теплота плавления стали равна 78 кДж/кг. Это означает, что</a:t>
            </a:r>
          </a:p>
          <a:p>
            <a:pPr algn="just"/>
            <a:r>
              <a:rPr lang="ru-RU" b="1" dirty="0">
                <a:latin typeface="Times New Roman" panose="02020603050405020304" pitchFamily="18" charset="0"/>
                <a:cs typeface="Times New Roman" panose="02020603050405020304" pitchFamily="18" charset="0"/>
              </a:rPr>
              <a:t> </a:t>
            </a:r>
          </a:p>
          <a:p>
            <a:pPr algn="just"/>
            <a:r>
              <a:rPr lang="ru-RU" b="1" dirty="0">
                <a:latin typeface="Times New Roman" panose="02020603050405020304" pitchFamily="18" charset="0"/>
                <a:cs typeface="Times New Roman" panose="02020603050405020304" pitchFamily="18" charset="0"/>
              </a:rPr>
              <a:t>1) для плавления 1 кг стали при температуре её плавления потребуется 78 кДж энергии</a:t>
            </a:r>
          </a:p>
          <a:p>
            <a:pPr algn="just"/>
            <a:r>
              <a:rPr lang="ru-RU" b="1" dirty="0">
                <a:latin typeface="Times New Roman" panose="02020603050405020304" pitchFamily="18" charset="0"/>
                <a:cs typeface="Times New Roman" panose="02020603050405020304" pitchFamily="18" charset="0"/>
              </a:rPr>
              <a:t>2) для плавления 78 кг стали при температуре её плавления потребуется 1 кДж энергии</a:t>
            </a:r>
          </a:p>
          <a:p>
            <a:pPr algn="just"/>
            <a:r>
              <a:rPr lang="ru-RU" b="1" dirty="0">
                <a:latin typeface="Times New Roman" panose="02020603050405020304" pitchFamily="18" charset="0"/>
                <a:cs typeface="Times New Roman" panose="02020603050405020304" pitchFamily="18" charset="0"/>
              </a:rPr>
              <a:t>3) для плавления 1 кг стали при комнатной температуре потребуется 78 кДж энергии</a:t>
            </a:r>
          </a:p>
          <a:p>
            <a:pPr algn="just"/>
            <a:r>
              <a:rPr lang="ru-RU" b="1" dirty="0">
                <a:latin typeface="Times New Roman" panose="02020603050405020304" pitchFamily="18" charset="0"/>
                <a:cs typeface="Times New Roman" panose="02020603050405020304" pitchFamily="18" charset="0"/>
              </a:rPr>
              <a:t>4) для плавления 78 кг стали при комнатной температуре потребуется 1 кДж энергии</a:t>
            </a:r>
            <a:endParaRPr lang="ru-RU" b="1" dirty="0">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95536" y="3573015"/>
            <a:ext cx="8496944" cy="2308324"/>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3.Какие </a:t>
            </a:r>
            <a:r>
              <a:rPr lang="ru-RU" b="1" dirty="0">
                <a:latin typeface="Times New Roman" panose="02020603050405020304" pitchFamily="18" charset="0"/>
                <a:cs typeface="Times New Roman" panose="02020603050405020304" pitchFamily="18" charset="0"/>
              </a:rPr>
              <a:t>из утверждений верны?</a:t>
            </a:r>
          </a:p>
          <a:p>
            <a:pPr algn="just"/>
            <a:r>
              <a:rPr lang="ru-RU" b="1" dirty="0">
                <a:latin typeface="Times New Roman" panose="02020603050405020304" pitchFamily="18" charset="0"/>
                <a:cs typeface="Times New Roman" panose="02020603050405020304" pitchFamily="18" charset="0"/>
              </a:rPr>
              <a:t>А. Диффузию нельзя наблюдать в твёрдых телах. </a:t>
            </a:r>
          </a:p>
          <a:p>
            <a:pPr algn="just"/>
            <a:r>
              <a:rPr lang="ru-RU" b="1" dirty="0">
                <a:latin typeface="Times New Roman" panose="02020603050405020304" pitchFamily="18" charset="0"/>
                <a:cs typeface="Times New Roman" panose="02020603050405020304" pitchFamily="18" charset="0"/>
              </a:rPr>
              <a:t>Б. Скорость диффузии не зависит от температуры вещества.</a:t>
            </a:r>
          </a:p>
          <a:p>
            <a:pPr algn="just"/>
            <a:r>
              <a:rPr lang="ru-RU" b="1" dirty="0">
                <a:latin typeface="Times New Roman" panose="02020603050405020304" pitchFamily="18" charset="0"/>
                <a:cs typeface="Times New Roman" panose="02020603050405020304" pitchFamily="18" charset="0"/>
              </a:rPr>
              <a:t> </a:t>
            </a:r>
          </a:p>
          <a:p>
            <a:pPr algn="just"/>
            <a:r>
              <a:rPr lang="ru-RU" b="1" dirty="0">
                <a:latin typeface="Times New Roman" panose="02020603050405020304" pitchFamily="18" charset="0"/>
                <a:cs typeface="Times New Roman" panose="02020603050405020304" pitchFamily="18" charset="0"/>
              </a:rPr>
              <a:t>1) только А</a:t>
            </a:r>
          </a:p>
          <a:p>
            <a:pPr algn="just"/>
            <a:r>
              <a:rPr lang="ru-RU" b="1" dirty="0">
                <a:latin typeface="Times New Roman" panose="02020603050405020304" pitchFamily="18" charset="0"/>
                <a:cs typeface="Times New Roman" panose="02020603050405020304" pitchFamily="18" charset="0"/>
              </a:rPr>
              <a:t>2) только Б</a:t>
            </a:r>
          </a:p>
          <a:p>
            <a:pPr algn="just"/>
            <a:r>
              <a:rPr lang="ru-RU" b="1" dirty="0">
                <a:latin typeface="Times New Roman" panose="02020603050405020304" pitchFamily="18" charset="0"/>
                <a:cs typeface="Times New Roman" panose="02020603050405020304" pitchFamily="18" charset="0"/>
              </a:rPr>
              <a:t>3) оба утверждения верны</a:t>
            </a:r>
          </a:p>
          <a:p>
            <a:pPr algn="just"/>
            <a:r>
              <a:rPr lang="ru-RU" b="1" dirty="0">
                <a:latin typeface="Times New Roman" panose="02020603050405020304" pitchFamily="18" charset="0"/>
                <a:cs typeface="Times New Roman" panose="02020603050405020304" pitchFamily="18" charset="0"/>
              </a:rPr>
              <a:t>4) оба утверждения неверны</a:t>
            </a:r>
            <a:endParaRPr lang="ru-RU"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0264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rot="10800000" flipV="1">
            <a:off x="323528" y="188640"/>
            <a:ext cx="8496944" cy="2028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8069" tIns="63480" rIns="95220" bIns="25392" numCol="1" anchor="ctr" anchorCtr="0" compatLnSpc="1">
            <a:prstTxWarp prst="textNoShape">
              <a:avLst/>
            </a:prstTxWarp>
            <a:spAutoFit/>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ru-RU" altLang="ru-RU" sz="1800" b="1" i="0" u="none" strike="noStrike" cap="none" normalizeH="0" baseline="0" dirty="0" smtClean="0">
                <a:ln>
                  <a:noFill/>
                </a:ln>
                <a:solidFill>
                  <a:schemeClr val="tx1"/>
                </a:solidFill>
                <a:effectLst/>
                <a:latin typeface="Arial" pitchFamily="34" charset="0"/>
                <a:cs typeface="Arial" pitchFamily="34" charset="0"/>
              </a:rPr>
              <a:t>2.На рисунке показаны графики зависимости температуры от времени при нагревании и кипении воды, спирта и эфира. </a:t>
            </a:r>
            <a:br>
              <a:rPr kumimoji="0" lang="ru-RU" altLang="ru-RU" sz="1800" b="1" i="0" u="none" strike="noStrike" cap="none" normalizeH="0" baseline="0" dirty="0" smtClean="0">
                <a:ln>
                  <a:noFill/>
                </a:ln>
                <a:solidFill>
                  <a:schemeClr val="tx1"/>
                </a:solidFill>
                <a:effectLst/>
                <a:latin typeface="Arial" pitchFamily="34" charset="0"/>
                <a:cs typeface="Arial" pitchFamily="34" charset="0"/>
              </a:rPr>
            </a:br>
            <a:r>
              <a:rPr kumimoji="0" lang="ru-RU" altLang="ru-RU" sz="1800" b="1" i="0" u="none" strike="noStrike" cap="none" normalizeH="0" baseline="0" dirty="0" smtClean="0">
                <a:ln>
                  <a:noFill/>
                </a:ln>
                <a:solidFill>
                  <a:schemeClr val="tx1"/>
                </a:solidFill>
                <a:effectLst/>
                <a:latin typeface="Arial" pitchFamily="34" charset="0"/>
                <a:cs typeface="Arial" pitchFamily="34" charset="0"/>
              </a:rPr>
              <a:t>Массы жидкостей одинаковы, нагреватели одинаковой мощности. </a:t>
            </a:r>
            <a:br>
              <a:rPr kumimoji="0" lang="ru-RU" altLang="ru-RU" sz="1800" b="1" i="0" u="none" strike="noStrike" cap="none" normalizeH="0" baseline="0" dirty="0" smtClean="0">
                <a:ln>
                  <a:noFill/>
                </a:ln>
                <a:solidFill>
                  <a:schemeClr val="tx1"/>
                </a:solidFill>
                <a:effectLst/>
                <a:latin typeface="Arial" pitchFamily="34" charset="0"/>
                <a:cs typeface="Arial" pitchFamily="34" charset="0"/>
              </a:rPr>
            </a:br>
            <a:r>
              <a:rPr kumimoji="0" lang="ru-RU" altLang="ru-RU" sz="1800" b="1" i="0" u="none" strike="noStrike" cap="none" normalizeH="0" baseline="0" dirty="0" smtClean="0">
                <a:ln>
                  <a:noFill/>
                </a:ln>
                <a:solidFill>
                  <a:schemeClr val="tx1"/>
                </a:solidFill>
                <a:effectLst/>
                <a:latin typeface="Arial" pitchFamily="34" charset="0"/>
                <a:cs typeface="Arial" pitchFamily="34" charset="0"/>
              </a:rPr>
              <a:t>Какой жидкости соответствуют графики 1,2,3. </a:t>
            </a:r>
            <a:r>
              <a:rPr kumimoji="0" lang="ru-RU" altLang="ru-RU" sz="18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1800" b="0" i="0" u="none" strike="noStrike" cap="none" normalizeH="0" baseline="0" dirty="0" smtClean="0">
                <a:ln>
                  <a:noFill/>
                </a:ln>
                <a:solidFill>
                  <a:schemeClr val="tx1"/>
                </a:solidFill>
                <a:effectLst/>
                <a:latin typeface="Arial" pitchFamily="34" charset="0"/>
                <a:cs typeface="Arial" pitchFamily="34" charset="0"/>
              </a:rPr>
            </a:br>
            <a:r>
              <a:rPr kumimoji="0" lang="ru-RU" altLang="ru-RU" sz="18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1800" b="0" i="0" u="none" strike="noStrike" cap="none" normalizeH="0" baseline="0" dirty="0" smtClean="0">
                <a:ln>
                  <a:noFill/>
                </a:ln>
                <a:solidFill>
                  <a:schemeClr val="tx1"/>
                </a:solidFill>
                <a:effectLst/>
                <a:latin typeface="Arial" pitchFamily="34" charset="0"/>
                <a:cs typeface="Arial" pitchFamily="34" charset="0"/>
              </a:rPr>
            </a:br>
            <a:r>
              <a:rPr kumimoji="0" lang="ru-RU" altLang="ru-RU" sz="1800" b="0" i="0" u="none" strike="noStrike" cap="none" normalizeH="0" baseline="0" dirty="0" smtClean="0">
                <a:ln>
                  <a:noFill/>
                </a:ln>
                <a:solidFill>
                  <a:schemeClr val="tx1"/>
                </a:solidFill>
                <a:effectLst/>
                <a:latin typeface="Arial" pitchFamily="34" charset="0"/>
                <a:cs typeface="Arial" pitchFamily="34" charset="0"/>
              </a:rPr>
              <a:t> </a:t>
            </a:r>
            <a:r>
              <a:rPr kumimoji="0" lang="ru-RU" altLang="ru-RU" sz="118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11800" b="0" i="0" u="none" strike="noStrike" cap="none" normalizeH="0" baseline="0" dirty="0" smtClean="0">
                <a:ln>
                  <a:noFill/>
                </a:ln>
                <a:solidFill>
                  <a:schemeClr val="tx1"/>
                </a:solidFill>
                <a:effectLst/>
                <a:latin typeface="Arial" pitchFamily="34" charset="0"/>
                <a:cs typeface="Arial" pitchFamily="34" charset="0"/>
              </a:rPr>
            </a:b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0" name="Picture 2" descr="http://class-fizika.ru/images/8ds/8-1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7" y="2060848"/>
            <a:ext cx="1905000" cy="187642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699792" y="1700808"/>
            <a:ext cx="5760640" cy="1477328"/>
          </a:xfrm>
          <a:prstGeom prst="rect">
            <a:avLst/>
          </a:prstGeom>
        </p:spPr>
        <p:txBody>
          <a:bodyPr wrap="square">
            <a:spAutoFit/>
          </a:bodyPr>
          <a:lstStyle/>
          <a:p>
            <a:r>
              <a:rPr lang="ru-RU" dirty="0">
                <a:latin typeface="Roboto"/>
              </a:rPr>
              <a:t>Наклонный участок графика - нагревание, горизонтальный участок графика - кипение, при котором температура жидкости остается постоянной.</a:t>
            </a:r>
            <a:br>
              <a:rPr lang="ru-RU" dirty="0">
                <a:latin typeface="Roboto"/>
              </a:rPr>
            </a:br>
            <a:endParaRPr lang="ru-RU" dirty="0"/>
          </a:p>
        </p:txBody>
      </p:sp>
      <p:sp>
        <p:nvSpPr>
          <p:cNvPr id="4" name="Прямоугольник 3"/>
          <p:cNvSpPr/>
          <p:nvPr/>
        </p:nvSpPr>
        <p:spPr>
          <a:xfrm>
            <a:off x="539552" y="4077073"/>
            <a:ext cx="8280920" cy="646331"/>
          </a:xfrm>
          <a:prstGeom prst="rect">
            <a:avLst/>
          </a:prstGeom>
        </p:spPr>
        <p:txBody>
          <a:bodyPr wrap="square">
            <a:spAutoFit/>
          </a:bodyPr>
          <a:lstStyle/>
          <a:p>
            <a:r>
              <a:rPr lang="ru-RU" b="1" dirty="0">
                <a:latin typeface="Roboto"/>
              </a:rPr>
              <a:t>3. Объясните, почему высоко в горах вода закипает при температуре ниже 100 °С.</a:t>
            </a:r>
            <a:endParaRPr lang="ru-RU" dirty="0"/>
          </a:p>
        </p:txBody>
      </p:sp>
    </p:spTree>
    <p:extLst>
      <p:ext uri="{BB962C8B-B14F-4D97-AF65-F5344CB8AC3E}">
        <p14:creationId xmlns:p14="http://schemas.microsoft.com/office/powerpoint/2010/main" val="3930975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4674848"/>
          </a:xfrm>
        </p:spPr>
        <p:txBody>
          <a:bodyPr/>
          <a:lstStyle/>
          <a:p>
            <a:r>
              <a:rPr lang="ru-RU" b="1" dirty="0" smtClean="0">
                <a:solidFill>
                  <a:schemeClr val="tx1"/>
                </a:solidFill>
              </a:rPr>
              <a:t>Разобрать решенные  задачи</a:t>
            </a:r>
            <a:endParaRPr lang="ru-RU" b="1" dirty="0">
              <a:solidFill>
                <a:schemeClr val="tx1"/>
              </a:solidFill>
            </a:endParaRPr>
          </a:p>
        </p:txBody>
      </p:sp>
    </p:spTree>
    <p:extLst>
      <p:ext uri="{BB962C8B-B14F-4D97-AF65-F5344CB8AC3E}">
        <p14:creationId xmlns:p14="http://schemas.microsoft.com/office/powerpoint/2010/main" val="1897999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640960" cy="1815882"/>
          </a:xfrm>
          <a:prstGeom prst="rect">
            <a:avLst/>
          </a:prstGeom>
        </p:spPr>
        <p:txBody>
          <a:bodyPr wrap="square">
            <a:spAutoFit/>
          </a:bodyPr>
          <a:lstStyle/>
          <a:p>
            <a:pPr algn="just"/>
            <a:r>
              <a:rPr lang="ru-RU" sz="1600" dirty="0">
                <a:latin typeface="Times New Roman" panose="02020603050405020304" pitchFamily="18" charset="0"/>
                <a:cs typeface="Times New Roman" panose="02020603050405020304" pitchFamily="18" charset="0"/>
              </a:rPr>
              <a:t>Примером явления, в котором механическая энергия превращается во внутреннюю, может служить</a:t>
            </a:r>
          </a:p>
          <a:p>
            <a:pPr algn="just"/>
            <a:r>
              <a:rPr lang="ru-RU" sz="1600" dirty="0">
                <a:latin typeface="Times New Roman" panose="02020603050405020304" pitchFamily="18" charset="0"/>
                <a:cs typeface="Times New Roman" panose="02020603050405020304" pitchFamily="18" charset="0"/>
              </a:rPr>
              <a:t> </a:t>
            </a:r>
          </a:p>
          <a:p>
            <a:pPr algn="just"/>
            <a:r>
              <a:rPr lang="ru-RU" sz="1600" dirty="0">
                <a:latin typeface="Times New Roman" panose="02020603050405020304" pitchFamily="18" charset="0"/>
                <a:cs typeface="Times New Roman" panose="02020603050405020304" pitchFamily="18" charset="0"/>
              </a:rPr>
              <a:t>1) кипение воды на газовой конфорке</a:t>
            </a:r>
          </a:p>
          <a:p>
            <a:pPr algn="just"/>
            <a:r>
              <a:rPr lang="ru-RU" sz="1600" dirty="0">
                <a:latin typeface="Times New Roman" panose="02020603050405020304" pitchFamily="18" charset="0"/>
                <a:cs typeface="Times New Roman" panose="02020603050405020304" pitchFamily="18" charset="0"/>
              </a:rPr>
              <a:t>2) свечение нити накала электрической лампочки</a:t>
            </a:r>
          </a:p>
          <a:p>
            <a:pPr algn="just"/>
            <a:r>
              <a:rPr lang="ru-RU" sz="1600" dirty="0">
                <a:latin typeface="Times New Roman" panose="02020603050405020304" pitchFamily="18" charset="0"/>
                <a:cs typeface="Times New Roman" panose="02020603050405020304" pitchFamily="18" charset="0"/>
              </a:rPr>
              <a:t>3) нагревание металлической проволоки в пламени костра</a:t>
            </a:r>
          </a:p>
          <a:p>
            <a:pPr algn="just"/>
            <a:r>
              <a:rPr lang="ru-RU" sz="1600" dirty="0">
                <a:latin typeface="Times New Roman" panose="02020603050405020304" pitchFamily="18" charset="0"/>
                <a:cs typeface="Times New Roman" panose="02020603050405020304" pitchFamily="18" charset="0"/>
              </a:rPr>
              <a:t>4) затухание колебаний нитяного маятника в </a:t>
            </a:r>
            <a:r>
              <a:rPr lang="ru-RU" sz="1600" dirty="0" smtClean="0">
                <a:latin typeface="Times New Roman" panose="02020603050405020304" pitchFamily="18" charset="0"/>
                <a:cs typeface="Times New Roman" panose="02020603050405020304" pitchFamily="18" charset="0"/>
              </a:rPr>
              <a:t>воздухе.</a:t>
            </a:r>
            <a:endParaRPr lang="ru-RU" sz="1600" dirty="0">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467544" y="2204865"/>
            <a:ext cx="8280920" cy="2677656"/>
          </a:xfrm>
          <a:prstGeom prst="rect">
            <a:avLst/>
          </a:prstGeom>
        </p:spPr>
        <p:txBody>
          <a:bodyPr wrap="square">
            <a:spAutoFit/>
          </a:bodyPr>
          <a:lstStyle/>
          <a:p>
            <a:pPr algn="just"/>
            <a:r>
              <a:rPr lang="ru-RU" sz="1400" b="1" dirty="0" err="1">
                <a:latin typeface="Times New Roman" panose="02020603050405020304" pitchFamily="18" charset="0"/>
                <a:cs typeface="Times New Roman" panose="02020603050405020304" pitchFamily="18" charset="0"/>
              </a:rPr>
              <a:t>Решение.</a:t>
            </a:r>
            <a:r>
              <a:rPr lang="ru-RU" sz="1400" dirty="0" err="1">
                <a:latin typeface="Times New Roman" panose="02020603050405020304" pitchFamily="18" charset="0"/>
                <a:cs typeface="Times New Roman" panose="02020603050405020304" pitchFamily="18" charset="0"/>
              </a:rPr>
              <a:t>Внутренней</a:t>
            </a:r>
            <a:r>
              <a:rPr lang="ru-RU" sz="1400" dirty="0">
                <a:latin typeface="Times New Roman" panose="02020603050405020304" pitchFamily="18" charset="0"/>
                <a:cs typeface="Times New Roman" panose="02020603050405020304" pitchFamily="18" charset="0"/>
              </a:rPr>
              <a:t> энергией тела называют сумму кинетической энергии теплового движения его атомов и молекул и потенциальной энергии их взаимодействия между собой. </a:t>
            </a:r>
          </a:p>
          <a:p>
            <a:pPr algn="just"/>
            <a:r>
              <a:rPr lang="ru-RU" sz="1400" dirty="0">
                <a:latin typeface="Times New Roman" panose="02020603050405020304" pitchFamily="18" charset="0"/>
                <a:cs typeface="Times New Roman" panose="02020603050405020304" pitchFamily="18" charset="0"/>
              </a:rPr>
              <a:t>Кипение воды на газовой конфорке служит примером превращения энергии химической реакции (горение газа) во внутреннюю энергию воды.</a:t>
            </a:r>
          </a:p>
          <a:p>
            <a:pPr algn="just"/>
            <a:r>
              <a:rPr lang="ru-RU" sz="1400" dirty="0">
                <a:latin typeface="Times New Roman" panose="02020603050405020304" pitchFamily="18" charset="0"/>
                <a:cs typeface="Times New Roman" panose="02020603050405020304" pitchFamily="18" charset="0"/>
              </a:rPr>
              <a:t>Свечение нити накала электрической лампочки служит примером превращения электрической энергии в энергию излучения.</a:t>
            </a:r>
          </a:p>
          <a:p>
            <a:pPr algn="just"/>
            <a:r>
              <a:rPr lang="ru-RU" sz="1400" dirty="0">
                <a:latin typeface="Times New Roman" panose="02020603050405020304" pitchFamily="18" charset="0"/>
                <a:cs typeface="Times New Roman" panose="02020603050405020304" pitchFamily="18" charset="0"/>
              </a:rPr>
              <a:t>Нагревание металлической проволоки в пламени костра служит примером превращения энергии химической реакции (горение топлива) во внутреннюю энергию проволоки.</a:t>
            </a:r>
          </a:p>
          <a:p>
            <a:pPr algn="just"/>
            <a:r>
              <a:rPr lang="ru-RU" sz="1400" dirty="0">
                <a:latin typeface="Times New Roman" panose="02020603050405020304" pitchFamily="18" charset="0"/>
                <a:cs typeface="Times New Roman" panose="02020603050405020304" pitchFamily="18" charset="0"/>
              </a:rPr>
              <a:t>Затухание колебаний нитяного маятника в воздухе служит примером превращения механической энергии движения маятника во внутреннюю маятника.</a:t>
            </a:r>
          </a:p>
          <a:p>
            <a:pPr algn="just"/>
            <a:r>
              <a:rPr lang="ru-RU" sz="1400" dirty="0">
                <a:latin typeface="Times New Roman" panose="02020603050405020304" pitchFamily="18" charset="0"/>
                <a:cs typeface="Times New Roman" panose="02020603050405020304" pitchFamily="18" charset="0"/>
              </a:rPr>
              <a:t> </a:t>
            </a:r>
          </a:p>
          <a:p>
            <a:pPr algn="just"/>
            <a:r>
              <a:rPr lang="ru-RU" sz="1400" dirty="0">
                <a:latin typeface="Times New Roman" panose="02020603050405020304" pitchFamily="18" charset="0"/>
                <a:cs typeface="Times New Roman" panose="02020603050405020304" pitchFamily="18" charset="0"/>
              </a:rPr>
              <a:t>Правильный ответ указан под номером 4.</a:t>
            </a:r>
            <a:endParaRPr lang="ru-RU" sz="1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7714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712968" cy="2031325"/>
          </a:xfrm>
          <a:prstGeom prst="rect">
            <a:avLst/>
          </a:prstGeom>
        </p:spPr>
        <p:txBody>
          <a:bodyPr wrap="square">
            <a:spAutoFit/>
          </a:bodyPr>
          <a:lstStyle/>
          <a:p>
            <a:pPr algn="just"/>
            <a:r>
              <a:rPr lang="ru-RU" dirty="0"/>
              <a:t>Выберите из предложенных пар веществ ту, в которой скорость диффузии при одинаковой температуре будет наименьшая.</a:t>
            </a:r>
          </a:p>
          <a:p>
            <a:pPr algn="just"/>
            <a:r>
              <a:rPr lang="ru-RU" dirty="0"/>
              <a:t> </a:t>
            </a:r>
          </a:p>
          <a:p>
            <a:pPr algn="just"/>
            <a:r>
              <a:rPr lang="ru-RU" dirty="0"/>
              <a:t>1) раствор медного купороса и вода</a:t>
            </a:r>
          </a:p>
          <a:p>
            <a:pPr algn="just"/>
            <a:r>
              <a:rPr lang="ru-RU" dirty="0"/>
              <a:t>2) крупинка перманганата калия (марганцовки) и вода</a:t>
            </a:r>
          </a:p>
          <a:p>
            <a:pPr algn="just"/>
            <a:r>
              <a:rPr lang="ru-RU" dirty="0"/>
              <a:t>3) пары эфира и воздух</a:t>
            </a:r>
          </a:p>
          <a:p>
            <a:pPr algn="just"/>
            <a:r>
              <a:rPr lang="ru-RU" dirty="0"/>
              <a:t>4) свинцовая и медная </a:t>
            </a:r>
            <a:r>
              <a:rPr lang="ru-RU" dirty="0" smtClean="0"/>
              <a:t>пластины.</a:t>
            </a:r>
            <a:endParaRPr lang="ru-RU" dirty="0">
              <a:effectLst/>
            </a:endParaRPr>
          </a:p>
        </p:txBody>
      </p:sp>
      <p:sp>
        <p:nvSpPr>
          <p:cNvPr id="3" name="Прямоугольник 2"/>
          <p:cNvSpPr/>
          <p:nvPr/>
        </p:nvSpPr>
        <p:spPr>
          <a:xfrm>
            <a:off x="827584" y="3152000"/>
            <a:ext cx="7776864" cy="1754326"/>
          </a:xfrm>
          <a:prstGeom prst="rect">
            <a:avLst/>
          </a:prstGeom>
        </p:spPr>
        <p:txBody>
          <a:bodyPr wrap="square">
            <a:spAutoFit/>
          </a:bodyPr>
          <a:lstStyle/>
          <a:p>
            <a:pPr algn="just"/>
            <a:r>
              <a:rPr lang="ru-RU" b="1" dirty="0" err="1"/>
              <a:t>Решение.</a:t>
            </a:r>
            <a:r>
              <a:rPr lang="ru-RU" dirty="0" err="1"/>
              <a:t>Скорость</a:t>
            </a:r>
            <a:r>
              <a:rPr lang="ru-RU" dirty="0"/>
              <a:t> диффузии определяется температурой, агрегатным состоянием вещества и размером молекул, из которых это вещество состоит. Диффузия в твёрдых телах происходит медленнее чем в жидких или газообразных.</a:t>
            </a:r>
          </a:p>
          <a:p>
            <a:pPr algn="just"/>
            <a:r>
              <a:rPr lang="ru-RU" dirty="0"/>
              <a:t> </a:t>
            </a:r>
          </a:p>
          <a:p>
            <a:pPr algn="just"/>
            <a:r>
              <a:rPr lang="ru-RU" dirty="0"/>
              <a:t>Правильный ответ указан под номером 4.</a:t>
            </a:r>
            <a:endParaRPr lang="ru-RU" dirty="0">
              <a:effectLst/>
            </a:endParaRPr>
          </a:p>
        </p:txBody>
      </p:sp>
    </p:spTree>
    <p:extLst>
      <p:ext uri="{BB962C8B-B14F-4D97-AF65-F5344CB8AC3E}">
        <p14:creationId xmlns:p14="http://schemas.microsoft.com/office/powerpoint/2010/main" val="252448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640960" cy="1754326"/>
          </a:xfrm>
          <a:prstGeom prst="rect">
            <a:avLst/>
          </a:prstGeom>
        </p:spPr>
        <p:txBody>
          <a:bodyPr wrap="square">
            <a:spAutoFit/>
          </a:bodyPr>
          <a:lstStyle/>
          <a:p>
            <a:pPr algn="just"/>
            <a:r>
              <a:rPr lang="ru-RU" dirty="0"/>
              <a:t>При нагревании газа в герметично закрытом сосуде постоянного объёма</a:t>
            </a:r>
          </a:p>
          <a:p>
            <a:pPr algn="just"/>
            <a:r>
              <a:rPr lang="ru-RU" dirty="0"/>
              <a:t> </a:t>
            </a:r>
          </a:p>
          <a:p>
            <a:pPr algn="just"/>
            <a:r>
              <a:rPr lang="ru-RU" dirty="0"/>
              <a:t>1) увеличивается среднее расстояние между молекулами</a:t>
            </a:r>
          </a:p>
          <a:p>
            <a:pPr algn="just"/>
            <a:r>
              <a:rPr lang="ru-RU" dirty="0"/>
              <a:t>2) уменьшается средний модуль скорости движения молекул</a:t>
            </a:r>
          </a:p>
          <a:p>
            <a:pPr algn="just"/>
            <a:r>
              <a:rPr lang="ru-RU" dirty="0"/>
              <a:t>3) уменьшается среднее расстояние между молекулами</a:t>
            </a:r>
          </a:p>
          <a:p>
            <a:pPr algn="just"/>
            <a:r>
              <a:rPr lang="ru-RU" dirty="0"/>
              <a:t>4) увеличивается средний модуль скорости движения </a:t>
            </a:r>
            <a:r>
              <a:rPr lang="ru-RU" dirty="0" smtClean="0"/>
              <a:t>молекул.</a:t>
            </a:r>
            <a:endParaRPr lang="ru-RU" dirty="0">
              <a:effectLst/>
            </a:endParaRPr>
          </a:p>
        </p:txBody>
      </p:sp>
      <p:sp>
        <p:nvSpPr>
          <p:cNvPr id="3" name="Прямоугольник 2"/>
          <p:cNvSpPr/>
          <p:nvPr/>
        </p:nvSpPr>
        <p:spPr>
          <a:xfrm>
            <a:off x="395536" y="2780928"/>
            <a:ext cx="8496944" cy="2031325"/>
          </a:xfrm>
          <a:prstGeom prst="rect">
            <a:avLst/>
          </a:prstGeom>
        </p:spPr>
        <p:txBody>
          <a:bodyPr wrap="square">
            <a:spAutoFit/>
          </a:bodyPr>
          <a:lstStyle/>
          <a:p>
            <a:pPr algn="just"/>
            <a:r>
              <a:rPr lang="ru-RU" b="1" dirty="0" err="1"/>
              <a:t>Решение.</a:t>
            </a:r>
            <a:r>
              <a:rPr lang="ru-RU" dirty="0" err="1"/>
              <a:t>При</a:t>
            </a:r>
            <a:r>
              <a:rPr lang="ru-RU" dirty="0"/>
              <a:t> нагревании газа в герметично закрытом сосуде постоянного объёма молекулы начинают двигаться быстрее, т. е. увеличивается средний модуль скорости движения молекул. Среднее расстояние между молекулами не увеличивается, поскольку сосуд постоянного объёма. Такой процесс называется изохорным (от др. греч. изо — постоянный, </a:t>
            </a:r>
            <a:r>
              <a:rPr lang="ru-RU" dirty="0" err="1"/>
              <a:t>хорос</a:t>
            </a:r>
            <a:r>
              <a:rPr lang="ru-RU" dirty="0"/>
              <a:t> — место).</a:t>
            </a:r>
          </a:p>
          <a:p>
            <a:pPr algn="just"/>
            <a:r>
              <a:rPr lang="ru-RU" dirty="0"/>
              <a:t> </a:t>
            </a:r>
          </a:p>
          <a:p>
            <a:pPr algn="just"/>
            <a:r>
              <a:rPr lang="ru-RU" dirty="0"/>
              <a:t>Правильный ответ указан под номером 4.</a:t>
            </a:r>
            <a:endParaRPr lang="ru-RU" dirty="0">
              <a:effectLst/>
            </a:endParaRPr>
          </a:p>
        </p:txBody>
      </p:sp>
    </p:spTree>
    <p:extLst>
      <p:ext uri="{BB962C8B-B14F-4D97-AF65-F5344CB8AC3E}">
        <p14:creationId xmlns:p14="http://schemas.microsoft.com/office/powerpoint/2010/main" val="360950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496944" cy="1384995"/>
          </a:xfrm>
          <a:prstGeom prst="rect">
            <a:avLst/>
          </a:prstGeom>
        </p:spPr>
        <p:txBody>
          <a:bodyPr wrap="square">
            <a:spAutoFit/>
          </a:bodyPr>
          <a:lstStyle/>
          <a:p>
            <a:pPr algn="just"/>
            <a:r>
              <a:rPr lang="ru-RU" sz="1400" dirty="0">
                <a:latin typeface="Times New Roman" panose="02020603050405020304" pitchFamily="18" charset="0"/>
                <a:cs typeface="Times New Roman" panose="02020603050405020304" pitchFamily="18" charset="0"/>
              </a:rPr>
              <a:t>Внутренняя энергия тела зависит</a:t>
            </a:r>
          </a:p>
          <a:p>
            <a:pPr algn="just"/>
            <a:r>
              <a:rPr lang="ru-RU" sz="1400" dirty="0">
                <a:latin typeface="Times New Roman" panose="02020603050405020304" pitchFamily="18" charset="0"/>
                <a:cs typeface="Times New Roman" panose="02020603050405020304" pitchFamily="18" charset="0"/>
              </a:rPr>
              <a:t> </a:t>
            </a:r>
          </a:p>
          <a:p>
            <a:pPr algn="just"/>
            <a:r>
              <a:rPr lang="ru-RU" sz="1400" dirty="0">
                <a:latin typeface="Times New Roman" panose="02020603050405020304" pitchFamily="18" charset="0"/>
                <a:cs typeface="Times New Roman" panose="02020603050405020304" pitchFamily="18" charset="0"/>
              </a:rPr>
              <a:t>1) только от температуры этого тела</a:t>
            </a:r>
          </a:p>
          <a:p>
            <a:pPr algn="just"/>
            <a:r>
              <a:rPr lang="ru-RU" sz="1400" dirty="0">
                <a:latin typeface="Times New Roman" panose="02020603050405020304" pitchFamily="18" charset="0"/>
                <a:cs typeface="Times New Roman" panose="02020603050405020304" pitchFamily="18" charset="0"/>
              </a:rPr>
              <a:t>2) только от массы этого тела</a:t>
            </a:r>
          </a:p>
          <a:p>
            <a:pPr algn="just"/>
            <a:r>
              <a:rPr lang="ru-RU" sz="1400" dirty="0">
                <a:latin typeface="Times New Roman" panose="02020603050405020304" pitchFamily="18" charset="0"/>
                <a:cs typeface="Times New Roman" panose="02020603050405020304" pitchFamily="18" charset="0"/>
              </a:rPr>
              <a:t>3) только от агрегатного состояния вещества</a:t>
            </a:r>
          </a:p>
          <a:p>
            <a:pPr algn="just"/>
            <a:r>
              <a:rPr lang="ru-RU" sz="1400" dirty="0">
                <a:latin typeface="Times New Roman" panose="02020603050405020304" pitchFamily="18" charset="0"/>
                <a:cs typeface="Times New Roman" panose="02020603050405020304" pitchFamily="18" charset="0"/>
              </a:rPr>
              <a:t>4) от температуры, массы тела и агрегатного состояния </a:t>
            </a:r>
            <a:r>
              <a:rPr lang="ru-RU" sz="1400" dirty="0" smtClean="0">
                <a:latin typeface="Times New Roman" panose="02020603050405020304" pitchFamily="18" charset="0"/>
                <a:cs typeface="Times New Roman" panose="02020603050405020304" pitchFamily="18" charset="0"/>
              </a:rPr>
              <a:t>вещества.</a:t>
            </a:r>
            <a:endParaRPr lang="ru-RU" sz="1400" dirty="0">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539552" y="2420888"/>
            <a:ext cx="7704856" cy="3293209"/>
          </a:xfrm>
          <a:prstGeom prst="rect">
            <a:avLst/>
          </a:prstGeom>
        </p:spPr>
        <p:txBody>
          <a:bodyPr wrap="square">
            <a:spAutoFit/>
          </a:bodyPr>
          <a:lstStyle/>
          <a:p>
            <a:pPr algn="just"/>
            <a:r>
              <a:rPr lang="ru-RU" sz="1600" b="1" dirty="0">
                <a:latin typeface="Times New Roman" panose="02020603050405020304" pitchFamily="18" charset="0"/>
                <a:cs typeface="Times New Roman" panose="02020603050405020304" pitchFamily="18" charset="0"/>
              </a:rPr>
              <a:t>Решение</a:t>
            </a:r>
            <a:r>
              <a:rPr lang="ru-RU" sz="1600" b="1"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Внутренней </a:t>
            </a:r>
            <a:r>
              <a:rPr lang="ru-RU" sz="1600" dirty="0">
                <a:latin typeface="Times New Roman" panose="02020603050405020304" pitchFamily="18" charset="0"/>
                <a:cs typeface="Times New Roman" panose="02020603050405020304" pitchFamily="18" charset="0"/>
              </a:rPr>
              <a:t>энергией тела называют сумму кинетической энергии теплового движения его атомов и молекул и потенциальной энергии их взаимодействия между собой. Внутренняя энергия тела увеличивается при нагреве, так как с ростом температуры кинетическая энергия молекул тоже растёт. Однако внутренняя энергия тела зависит не только от его температуры, действующих на него сил и степени раздробленности. При плавлении, затвердевании, конденсации и испарении, то есть, при изменении агрегатного состояния тела, потенциальная энергия связи между его атомами и молекулами тоже изменяется, а значит, изменяется и его внутренняя энергия. Очевидно, что внутренняя энергия тела должна быть пропорциональна его объёму (следовательно и массе) и равна сумме кинетической и потенциальной энергии всех молекул и атомов, из которых состоит это тело. Таким образом, внутренняя энергия зависит и от температуры, и от массы тела, и от агрегатного состояния</a:t>
            </a:r>
            <a:r>
              <a:rPr lang="ru-RU" sz="1600" dirty="0"/>
              <a:t>.</a:t>
            </a:r>
            <a:endParaRPr lang="ru-RU" sz="1600" dirty="0">
              <a:effectLst/>
            </a:endParaRPr>
          </a:p>
        </p:txBody>
      </p:sp>
    </p:spTree>
    <p:extLst>
      <p:ext uri="{BB962C8B-B14F-4D97-AF65-F5344CB8AC3E}">
        <p14:creationId xmlns:p14="http://schemas.microsoft.com/office/powerpoint/2010/main" val="213392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Количество теплоты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8605155" cy="5544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616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251520" y="260648"/>
            <a:ext cx="8640960" cy="646331"/>
          </a:xfrm>
          <a:prstGeom prst="rect">
            <a:avLst/>
          </a:prstGeom>
        </p:spPr>
        <p:txBody>
          <a:bodyPr wrap="square">
            <a:spAutoFit/>
          </a:bodyPr>
          <a:lstStyle/>
          <a:p>
            <a:r>
              <a:rPr lang="ru-RU" dirty="0"/>
              <a:t>На рисунке приведён график зависимости температуры воды от времени. Какой(-</a:t>
            </a:r>
            <a:r>
              <a:rPr lang="ru-RU" dirty="0" err="1"/>
              <a:t>ие</a:t>
            </a:r>
            <a:r>
              <a:rPr lang="ru-RU" dirty="0"/>
              <a:t>) из участков графика относится(-</a:t>
            </a:r>
            <a:r>
              <a:rPr lang="ru-RU" dirty="0" err="1"/>
              <a:t>ятся</a:t>
            </a:r>
            <a:r>
              <a:rPr lang="ru-RU" dirty="0"/>
              <a:t>) к процессу охлаждения воды</a:t>
            </a:r>
          </a:p>
        </p:txBody>
      </p:sp>
      <p:pic>
        <p:nvPicPr>
          <p:cNvPr id="2051" name="Picture 3" descr="https://phys-oge.sdamgia.ru/get_file?id=128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052736"/>
            <a:ext cx="1905000" cy="124777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699792" y="1124744"/>
            <a:ext cx="3240360" cy="1200329"/>
          </a:xfrm>
          <a:prstGeom prst="rect">
            <a:avLst/>
          </a:prstGeom>
        </p:spPr>
        <p:txBody>
          <a:bodyPr wrap="square">
            <a:spAutoFit/>
          </a:bodyPr>
          <a:lstStyle/>
          <a:p>
            <a:pPr algn="just"/>
            <a:r>
              <a:rPr lang="ru-RU" dirty="0"/>
              <a:t>1) только </a:t>
            </a:r>
            <a:r>
              <a:rPr lang="ru-RU" i="1" dirty="0" smtClean="0"/>
              <a:t>ЕЖ.</a:t>
            </a:r>
            <a:endParaRPr lang="ru-RU" dirty="0"/>
          </a:p>
          <a:p>
            <a:pPr algn="just"/>
            <a:r>
              <a:rPr lang="ru-RU" dirty="0"/>
              <a:t>2) только </a:t>
            </a:r>
            <a:r>
              <a:rPr lang="ru-RU" i="1" dirty="0"/>
              <a:t>ГД</a:t>
            </a:r>
            <a:endParaRPr lang="ru-RU" dirty="0"/>
          </a:p>
          <a:p>
            <a:pPr algn="just"/>
            <a:r>
              <a:rPr lang="ru-RU" dirty="0"/>
              <a:t>3) </a:t>
            </a:r>
            <a:r>
              <a:rPr lang="ru-RU" i="1" dirty="0"/>
              <a:t>ГД</a:t>
            </a:r>
            <a:r>
              <a:rPr lang="ru-RU" dirty="0"/>
              <a:t> и </a:t>
            </a:r>
            <a:r>
              <a:rPr lang="ru-RU" i="1" dirty="0"/>
              <a:t>ЕЖ</a:t>
            </a:r>
            <a:endParaRPr lang="ru-RU" dirty="0"/>
          </a:p>
          <a:p>
            <a:pPr algn="just"/>
            <a:r>
              <a:rPr lang="ru-RU" dirty="0"/>
              <a:t>4) </a:t>
            </a:r>
            <a:r>
              <a:rPr lang="ru-RU" i="1" dirty="0"/>
              <a:t>ГД</a:t>
            </a:r>
            <a:r>
              <a:rPr lang="ru-RU" dirty="0"/>
              <a:t>, </a:t>
            </a:r>
            <a:r>
              <a:rPr lang="ru-RU" i="1" dirty="0"/>
              <a:t>ДЕ</a:t>
            </a:r>
            <a:r>
              <a:rPr lang="ru-RU" dirty="0"/>
              <a:t> и </a:t>
            </a:r>
            <a:r>
              <a:rPr lang="ru-RU" i="1" dirty="0"/>
              <a:t>ЕЖ</a:t>
            </a:r>
            <a:endParaRPr lang="ru-RU" dirty="0">
              <a:effectLst/>
            </a:endParaRPr>
          </a:p>
        </p:txBody>
      </p:sp>
      <p:sp>
        <p:nvSpPr>
          <p:cNvPr id="4" name="Прямоугольник 3"/>
          <p:cNvSpPr/>
          <p:nvPr/>
        </p:nvSpPr>
        <p:spPr>
          <a:xfrm>
            <a:off x="395536" y="3068960"/>
            <a:ext cx="8136904" cy="1477328"/>
          </a:xfrm>
          <a:prstGeom prst="rect">
            <a:avLst/>
          </a:prstGeom>
        </p:spPr>
        <p:txBody>
          <a:bodyPr wrap="square">
            <a:spAutoFit/>
          </a:bodyPr>
          <a:lstStyle/>
          <a:p>
            <a:pPr algn="just"/>
            <a:r>
              <a:rPr lang="ru-RU" b="1" err="1"/>
              <a:t>Решение</a:t>
            </a:r>
            <a:r>
              <a:rPr lang="ru-RU" b="1" smtClean="0"/>
              <a:t>. </a:t>
            </a:r>
            <a:r>
              <a:rPr lang="ru-RU" smtClean="0"/>
              <a:t>Температура </a:t>
            </a:r>
            <a:r>
              <a:rPr lang="ru-RU" dirty="0"/>
              <a:t>кипения воды — 100 °С. Следовательно, жидкому состоянию воды соответствуют участки </a:t>
            </a:r>
            <a:r>
              <a:rPr lang="ru-RU" i="1" dirty="0"/>
              <a:t>АБ</a:t>
            </a:r>
            <a:r>
              <a:rPr lang="ru-RU" dirty="0"/>
              <a:t> и </a:t>
            </a:r>
            <a:r>
              <a:rPr lang="ru-RU" i="1" dirty="0"/>
              <a:t>ЕЖ</a:t>
            </a:r>
            <a:r>
              <a:rPr lang="ru-RU" dirty="0"/>
              <a:t>. Охлаждению воды соответствует участок </a:t>
            </a:r>
            <a:r>
              <a:rPr lang="ru-RU" i="1" dirty="0"/>
              <a:t>ЕЖ</a:t>
            </a:r>
            <a:r>
              <a:rPr lang="ru-RU" dirty="0"/>
              <a:t>.</a:t>
            </a:r>
          </a:p>
          <a:p>
            <a:pPr algn="just"/>
            <a:r>
              <a:rPr lang="ru-RU" dirty="0"/>
              <a:t> </a:t>
            </a:r>
          </a:p>
          <a:p>
            <a:pPr algn="just"/>
            <a:r>
              <a:rPr lang="ru-RU" dirty="0"/>
              <a:t>Правильный ответ указан под номером 1.</a:t>
            </a:r>
            <a:endParaRPr lang="ru-RU" dirty="0">
              <a:effectLst/>
            </a:endParaRPr>
          </a:p>
        </p:txBody>
      </p:sp>
    </p:spTree>
    <p:extLst>
      <p:ext uri="{BB962C8B-B14F-4D97-AF65-F5344CB8AC3E}">
        <p14:creationId xmlns:p14="http://schemas.microsoft.com/office/powerpoint/2010/main" val="373122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251520" y="260648"/>
            <a:ext cx="8712968" cy="646331"/>
          </a:xfrm>
          <a:prstGeom prst="rect">
            <a:avLst/>
          </a:prstGeom>
        </p:spPr>
        <p:txBody>
          <a:bodyPr wrap="square">
            <a:spAutoFit/>
          </a:bodyPr>
          <a:lstStyle/>
          <a:p>
            <a:r>
              <a:rPr lang="ru-RU" dirty="0"/>
              <a:t>На рисунке изображён график зависимости температуры </a:t>
            </a:r>
            <a:r>
              <a:rPr lang="ru-RU" i="1" dirty="0"/>
              <a:t>t</a:t>
            </a:r>
            <a:r>
              <a:rPr lang="ru-RU" dirty="0"/>
              <a:t> двух килограммов некоторой жидкости от сообщаемого ей количества теплоты </a:t>
            </a:r>
            <a:r>
              <a:rPr lang="ru-RU" i="1" dirty="0"/>
              <a:t>Q</a:t>
            </a:r>
            <a:r>
              <a:rPr lang="ru-RU" dirty="0"/>
              <a:t>.</a:t>
            </a:r>
          </a:p>
        </p:txBody>
      </p:sp>
      <p:pic>
        <p:nvPicPr>
          <p:cNvPr id="3075" name="Picture 3" descr="https://phys-oge.sdamgia.ru/get_file?id=149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268760"/>
            <a:ext cx="2247900" cy="19621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059832" y="1124744"/>
            <a:ext cx="5328592" cy="2031325"/>
          </a:xfrm>
          <a:prstGeom prst="rect">
            <a:avLst/>
          </a:prstGeom>
        </p:spPr>
        <p:txBody>
          <a:bodyPr wrap="square">
            <a:spAutoFit/>
          </a:bodyPr>
          <a:lstStyle/>
          <a:p>
            <a:pPr algn="just"/>
            <a:r>
              <a:rPr lang="ru-RU" dirty="0"/>
              <a:t>Чему равна удельная теплоёмкость этой жидкости?</a:t>
            </a:r>
          </a:p>
          <a:p>
            <a:pPr algn="just"/>
            <a:r>
              <a:rPr lang="ru-RU" dirty="0"/>
              <a:t> </a:t>
            </a:r>
          </a:p>
          <a:p>
            <a:pPr algn="just"/>
            <a:r>
              <a:rPr lang="ru-RU" dirty="0"/>
              <a:t>1) 1600 Дж/(кг · °С</a:t>
            </a:r>
            <a:r>
              <a:rPr lang="ru-RU" dirty="0" smtClean="0"/>
              <a:t>).</a:t>
            </a:r>
            <a:endParaRPr lang="ru-RU" dirty="0"/>
          </a:p>
          <a:p>
            <a:pPr algn="just"/>
            <a:r>
              <a:rPr lang="ru-RU" dirty="0"/>
              <a:t>2) 3200 Дж/(кг · °С)</a:t>
            </a:r>
          </a:p>
          <a:p>
            <a:pPr algn="just"/>
            <a:r>
              <a:rPr lang="ru-RU" dirty="0"/>
              <a:t>3) 1562,5 Дж/(кг · °С)</a:t>
            </a:r>
          </a:p>
          <a:p>
            <a:pPr algn="just"/>
            <a:r>
              <a:rPr lang="ru-RU" dirty="0"/>
              <a:t>4) 800 Дж/(кг · °С)</a:t>
            </a:r>
            <a:endParaRPr lang="ru-RU" dirty="0">
              <a:effectLst/>
            </a:endParaRPr>
          </a:p>
        </p:txBody>
      </p:sp>
      <p:sp>
        <p:nvSpPr>
          <p:cNvPr id="8" name="Прямоугольник 7"/>
          <p:cNvSpPr/>
          <p:nvPr/>
        </p:nvSpPr>
        <p:spPr>
          <a:xfrm>
            <a:off x="395536" y="3429001"/>
            <a:ext cx="8424936" cy="1200329"/>
          </a:xfrm>
          <a:prstGeom prst="rect">
            <a:avLst/>
          </a:prstGeom>
        </p:spPr>
        <p:txBody>
          <a:bodyPr wrap="square">
            <a:spAutoFit/>
          </a:bodyPr>
          <a:lstStyle/>
          <a:p>
            <a:pPr algn="just"/>
            <a:r>
              <a:rPr lang="ru-RU" b="1" dirty="0"/>
              <a:t>Решение</a:t>
            </a:r>
            <a:r>
              <a:rPr lang="ru-RU" b="1" dirty="0" smtClean="0"/>
              <a:t>. </a:t>
            </a:r>
            <a:r>
              <a:rPr lang="ru-RU" dirty="0" smtClean="0"/>
              <a:t>Удельная </a:t>
            </a:r>
            <a:r>
              <a:rPr lang="ru-RU" dirty="0"/>
              <a:t>теплоёмкость — величина, характеризующая количество теплоты, необходимое для того, чтобы нагреть тело массой 1 кг на 1 градус. Определив из графика затраченное на нагрев количество теплоты в джоулях с 20 °С до 40 °С, находим:</a:t>
            </a:r>
            <a:endParaRPr lang="ru-RU" dirty="0">
              <a:effectLst/>
            </a:endParaRPr>
          </a:p>
        </p:txBody>
      </p:sp>
      <p:pic>
        <p:nvPicPr>
          <p:cNvPr id="308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4611420"/>
            <a:ext cx="5619744" cy="689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Прямоугольник 8"/>
          <p:cNvSpPr/>
          <p:nvPr/>
        </p:nvSpPr>
        <p:spPr>
          <a:xfrm rot="10800000" flipV="1">
            <a:off x="539552" y="5598532"/>
            <a:ext cx="8424936" cy="369332"/>
          </a:xfrm>
          <a:prstGeom prst="rect">
            <a:avLst/>
          </a:prstGeom>
        </p:spPr>
        <p:txBody>
          <a:bodyPr wrap="square">
            <a:spAutoFit/>
          </a:bodyPr>
          <a:lstStyle/>
          <a:p>
            <a:r>
              <a:rPr lang="ru-RU" dirty="0"/>
              <a:t>Правильный ответ указан под номером 1.</a:t>
            </a:r>
          </a:p>
        </p:txBody>
      </p:sp>
    </p:spTree>
    <p:extLst>
      <p:ext uri="{BB962C8B-B14F-4D97-AF65-F5344CB8AC3E}">
        <p14:creationId xmlns:p14="http://schemas.microsoft.com/office/powerpoint/2010/main" val="327813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80"/>
                                        </p:tgtEl>
                                        <p:attrNameLst>
                                          <p:attrName>style.visibility</p:attrName>
                                        </p:attrNameLst>
                                      </p:cBhvr>
                                      <p:to>
                                        <p:strVal val="visible"/>
                                      </p:to>
                                    </p:set>
                                    <p:animEffect transition="in" filter="fade">
                                      <p:cBhvr>
                                        <p:cTn id="14" dur="1000"/>
                                        <p:tgtEl>
                                          <p:spTgt spid="3080"/>
                                        </p:tgtEl>
                                      </p:cBhvr>
                                    </p:animEffect>
                                    <p:anim calcmode="lin" valueType="num">
                                      <p:cBhvr>
                                        <p:cTn id="15" dur="1000" fill="hold"/>
                                        <p:tgtEl>
                                          <p:spTgt spid="3080"/>
                                        </p:tgtEl>
                                        <p:attrNameLst>
                                          <p:attrName>ppt_x</p:attrName>
                                        </p:attrNameLst>
                                      </p:cBhvr>
                                      <p:tavLst>
                                        <p:tav tm="0">
                                          <p:val>
                                            <p:strVal val="#ppt_x"/>
                                          </p:val>
                                        </p:tav>
                                        <p:tav tm="100000">
                                          <p:val>
                                            <p:strVal val="#ppt_x"/>
                                          </p:val>
                                        </p:tav>
                                      </p:tavLst>
                                    </p:anim>
                                    <p:anim calcmode="lin" valueType="num">
                                      <p:cBhvr>
                                        <p:cTn id="16" dur="1000" fill="hold"/>
                                        <p:tgtEl>
                                          <p:spTgt spid="308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562</TotalTime>
  <Words>762</Words>
  <Application>Microsoft Office PowerPoint</Application>
  <PresentationFormat>Экран (4:3)</PresentationFormat>
  <Paragraphs>99</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Волна</vt:lpstr>
      <vt:lpstr> Решение задачи на изменение агрегатного состояния вещества    </vt:lpstr>
      <vt:lpstr>Разобрать решенные  задачи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Скорость равномерного движения тела по окружности   Код ОГЭ 1.5. Скорость равномерного движения тела по окружности. Направление скорости. Формула для вычисления скорости через радиус окружности и период обращения. Центростремительное ускорение. Направление центростремительного ускорения. Формула для вычисления ускорения. Формула, связывающая период и частоту обращения</dc:title>
  <dc:creator>Okunev</dc:creator>
  <cp:lastModifiedBy>Okunev</cp:lastModifiedBy>
  <cp:revision>58</cp:revision>
  <dcterms:created xsi:type="dcterms:W3CDTF">2020-11-13T05:21:00Z</dcterms:created>
  <dcterms:modified xsi:type="dcterms:W3CDTF">2020-11-22T14:42:29Z</dcterms:modified>
</cp:coreProperties>
</file>