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91" r:id="rId3"/>
    <p:sldId id="302" r:id="rId4"/>
    <p:sldId id="300" r:id="rId5"/>
    <p:sldId id="294" r:id="rId6"/>
    <p:sldId id="293" r:id="rId7"/>
    <p:sldId id="295" r:id="rId8"/>
    <p:sldId id="297" r:id="rId9"/>
    <p:sldId id="298" r:id="rId10"/>
    <p:sldId id="292" r:id="rId11"/>
    <p:sldId id="284" r:id="rId12"/>
    <p:sldId id="299" r:id="rId13"/>
    <p:sldId id="306" r:id="rId14"/>
    <p:sldId id="305" r:id="rId15"/>
    <p:sldId id="303" r:id="rId16"/>
    <p:sldId id="304" r:id="rId17"/>
    <p:sldId id="315" r:id="rId18"/>
    <p:sldId id="287" r:id="rId19"/>
    <p:sldId id="288" r:id="rId20"/>
    <p:sldId id="289" r:id="rId21"/>
    <p:sldId id="290" r:id="rId22"/>
    <p:sldId id="273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50" autoAdjust="0"/>
  </p:normalViewPr>
  <p:slideViewPr>
    <p:cSldViewPr>
      <p:cViewPr varScale="1">
        <p:scale>
          <a:sx n="64" d="100"/>
          <a:sy n="64" d="100"/>
        </p:scale>
        <p:origin x="-970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AA8C7F-81EF-4703-8E88-4468F92459C8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10C54-2943-4936-ACA7-6639CBBC38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714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phys-oge.sdamgia.ru/problem?id=809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phys-oge.sdamgia.ru/problem?id=863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phys-oge.sdamgia.ru/problem?id=107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phys-oge.sdamgia.ru/problem?id=188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phys-oge.sdamgia.ru/problem?id=242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5898984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  <a:spcAft>
                <a:spcPts val="1125"/>
              </a:spcAft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Решение задачи на Закон сохранения энергии, закон сохранения импульса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тела.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800" b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КПД механизма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800" dirty="0" smtClean="0">
                <a:latin typeface="Calibri"/>
                <a:ea typeface="Calibri"/>
                <a:cs typeface="Times New Roman"/>
              </a:rPr>
              <a:t/>
            </a:r>
            <a:br>
              <a:rPr lang="ru-RU" sz="2800" dirty="0" smtClean="0">
                <a:latin typeface="Calibri"/>
                <a:ea typeface="Calibri"/>
                <a:cs typeface="Times New Roman"/>
              </a:rPr>
            </a:br>
            <a:r>
              <a:rPr lang="ru-RU" sz="3600" dirty="0">
                <a:latin typeface="Calibri"/>
                <a:ea typeface="Calibri"/>
                <a:cs typeface="Times New Roman"/>
              </a:rPr>
              <a:t/>
            </a:r>
            <a:br>
              <a:rPr lang="ru-RU" sz="36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842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>
              <a:lnSpc>
                <a:spcPct val="115000"/>
              </a:lnSpc>
              <a:spcAft>
                <a:spcPts val="375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Задание 24 № </a:t>
            </a:r>
            <a:r>
              <a:rPr lang="ru-RU" sz="1600" b="1" u="sng" dirty="0">
                <a:solidFill>
                  <a:srgbClr val="090949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hlinkClick r:id="rId2"/>
              </a:rPr>
              <a:t>809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Груз массой 2 кг равномерно втаскивают по шероховатой наклонной плоскости, имеющей высоту 0,6 м и длину 1 м, действуя на него силой, равной по модулю 20 Н и направленной вдоль наклонной плоскости. Чему равен КПД наклонной плоскости?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Okunev\Desktop\20201129_211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18810"/>
            <a:ext cx="7992888" cy="44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51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оличество теплоты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8605155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1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 rot="10800000" flipV="1">
            <a:off x="323528" y="-57173"/>
            <a:ext cx="8640960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9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cs typeface="Arial" pitchFamily="34" charset="0"/>
              </a:rPr>
              <a:t>Задание 24 № 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cs typeface="Arial" pitchFamily="34" charset="0"/>
                <a:hlinkClick r:id="rId2"/>
              </a:rPr>
              <a:t>863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Verdana" pitchFamily="34" charset="0"/>
              <a:cs typeface="Arial" pitchFamily="34" charset="0"/>
            </a:endParaRPr>
          </a:p>
          <a:p>
            <a:pPr lvl="0" indent="1190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Затратив количество теплоты </a:t>
            </a:r>
            <a:r>
              <a:rPr kumimoji="0" lang="ru-RU" altLang="ru-RU" sz="16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Q</a:t>
            </a:r>
            <a:r>
              <a:rPr kumimoji="0" lang="ru-RU" altLang="ru-RU" sz="1600" b="1" i="0" u="none" strike="noStrike" cap="none" normalizeH="0" baseline="-3000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1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= 1 МДж, из некоторой массы льда, взятого при температуре −</a:t>
            </a:r>
            <a:r>
              <a:rPr kumimoji="0" lang="ru-RU" altLang="ru-RU" sz="16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t</a:t>
            </a:r>
            <a:r>
              <a:rPr kumimoji="0" lang="ru-RU" altLang="ru-RU" sz="1600" b="1" i="0" u="none" strike="noStrike" cap="none" normalizeH="0" baseline="-3000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1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°C, получили воду при температуре +</a:t>
            </a:r>
            <a:r>
              <a:rPr kumimoji="0" lang="ru-RU" altLang="ru-RU" sz="16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t</a:t>
            </a:r>
            <a:r>
              <a:rPr kumimoji="0" lang="ru-RU" altLang="ru-RU" sz="1600" b="1" i="0" u="none" strike="noStrike" cap="none" normalizeH="0" baseline="-3000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1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°C. Известно, что   1/3  часть от затраченного количества теплоты пошла на нагревание воды. Кроме того, известно, что удельная теплоёмкость льда в 2 раза меньше удельной теплоёмкости воды. Определите количество теплоты </a:t>
            </a:r>
            <a:r>
              <a:rPr kumimoji="0" lang="ru-RU" altLang="ru-RU" sz="1600" b="1" i="1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Q</a:t>
            </a:r>
            <a:r>
              <a:rPr kumimoji="0" lang="ru-RU" altLang="ru-RU" sz="1600" b="1" i="0" u="none" strike="noStrike" cap="none" normalizeH="0" baseline="-3000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, которое пошло на превращение льда в воду.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endParaRPr kumimoji="0" lang="ru-RU" altLang="ru-RU" sz="16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3" descr="https://oge.sdamgia.ru/formula/svg/79/7964c6a339acf2ddea25a5ef0552b97e.svg"/>
          <p:cNvSpPr>
            <a:spLocks noChangeAspect="1" noChangeArrowheads="1"/>
          </p:cNvSpPr>
          <p:nvPr/>
        </p:nvSpPr>
        <p:spPr bwMode="auto">
          <a:xfrm>
            <a:off x="9371013" y="-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 descr="C:\Users\Okunev\Desktop\20201129_2133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44824"/>
            <a:ext cx="8280920" cy="444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27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Okunev\Desktop\20201204_1637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50" y="1052736"/>
            <a:ext cx="844894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75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54872"/>
            <a:ext cx="8615553" cy="4982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838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prstClr val="black"/>
                </a:solidFill>
              </a:rPr>
              <a:t>Задача № 2.  На теплоходе установлен дизельный двигатель мощностью 80 кВт с КПД 30%. На сколько километров пути ему хватит 1 т дизельного топлива при скорости движения 20 км/ч? Удельная теплота сгорания дизельного топлива 43 МДж/кг.</a:t>
            </a:r>
          </a:p>
        </p:txBody>
      </p:sp>
      <p:pic>
        <p:nvPicPr>
          <p:cNvPr id="1026" name="Picture 2" descr="C:\Users\Okunev\Desktop\20201204_1540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19" y="1772816"/>
            <a:ext cx="8440937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63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kunev\Desktop\20201204_1541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624736" cy="302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Okunev\Desktop\20201204_1546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247308"/>
            <a:ext cx="5472608" cy="325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4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№ 3.  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Патрон травматического пистолета «Оса» 18 x 45 мм, содержит резиновую пулю массой 8,4 г. Определите КПД патрона, если пуля при выстреле приобрела скорость 140 м/с. Масса порохового заряда патрона составляет 0,18 г, удельная теплота сгорания пороха 3,8 • 10</a:t>
            </a:r>
            <a:r>
              <a:rPr lang="ru-RU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Дж/кг.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(8кл)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61" y="1556792"/>
            <a:ext cx="8275343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413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 rot="10800000" flipV="1">
            <a:off x="323528" y="188640"/>
            <a:ext cx="8496944" cy="2028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8069" tIns="63480" rIns="95220" bIns="2539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2.На рисунке показаны графики зависимости температуры от времени при нагревании и кипении воды, спирта и эфира. </a:t>
            </a:r>
            <a:b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Массы жидкостей одинаковы, нагреватели одинаковой мощности. </a:t>
            </a:r>
            <a:b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Какой жидкости соответствуют графики 1,2,3. </a:t>
            </a: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altLang="ru-RU" sz="1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altLang="ru-RU" sz="1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http://class-fizika.ru/images/8ds/8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060848"/>
            <a:ext cx="19050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99792" y="1700808"/>
            <a:ext cx="57606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Roboto"/>
              </a:rPr>
              <a:t>Наклонный участок графика - нагревание, горизонтальный участок графика - кипение, при котором температура жидкости остается постоянной.</a:t>
            </a:r>
            <a:br>
              <a:rPr lang="ru-RU" dirty="0">
                <a:latin typeface="Roboto"/>
              </a:rPr>
            </a:br>
            <a:r>
              <a:rPr lang="ru-RU" dirty="0">
                <a:latin typeface="Roboto"/>
              </a:rPr>
              <a:t>По таблицам находим, что температуру кипения равную 35°С имеет эфир (график 1), 78°С - спирт (график 2), а 100°С - вода (график 3).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4077073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Roboto"/>
              </a:rPr>
              <a:t>3. Объясните, почему высоко в горах вода закипает при температуре ниже 100 °С.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539552" y="4797149"/>
            <a:ext cx="83529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Roboto"/>
              </a:rPr>
              <a:t>Температура кипения жидкости зависит от давления. </a:t>
            </a:r>
            <a:br>
              <a:rPr lang="ru-RU" dirty="0">
                <a:latin typeface="Roboto"/>
              </a:rPr>
            </a:br>
            <a:r>
              <a:rPr lang="ru-RU" dirty="0">
                <a:latin typeface="Roboto"/>
              </a:rPr>
              <a:t>Чем меньше давление воздуха над поверхностью жидкости, тем ниже температура ее кипения.</a:t>
            </a:r>
            <a:br>
              <a:rPr lang="ru-RU" dirty="0">
                <a:latin typeface="Roboto"/>
              </a:rPr>
            </a:br>
            <a:r>
              <a:rPr lang="ru-RU" dirty="0">
                <a:latin typeface="Roboto"/>
              </a:rPr>
              <a:t>В горах атмосферное давление уменьшается с увеличением высоты.</a:t>
            </a:r>
            <a:br>
              <a:rPr lang="ru-RU" dirty="0">
                <a:latin typeface="Roboto"/>
              </a:rPr>
            </a:br>
            <a:r>
              <a:rPr lang="ru-RU" dirty="0">
                <a:latin typeface="Roboto"/>
              </a:rPr>
              <a:t>Чем выше гора, тем ниже атмосферное давление, тем ниже становится температура кипения жидкости.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097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Roboto"/>
              </a:rPr>
              <a:t>Почему для измерения температуры наружного воздуха в холодных районах применяют термометры со спиртом, а не с ртутью?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124744"/>
            <a:ext cx="85689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Roboto"/>
              </a:rPr>
              <a:t>По таблицам:</a:t>
            </a:r>
            <a:br>
              <a:rPr lang="ru-RU" dirty="0">
                <a:latin typeface="Roboto"/>
              </a:rPr>
            </a:br>
            <a:r>
              <a:rPr lang="ru-RU" dirty="0">
                <a:latin typeface="Roboto"/>
              </a:rPr>
              <a:t>Температура замерзания (отвердевания) ртути - минус 39 </a:t>
            </a:r>
            <a:r>
              <a:rPr lang="ru-RU" baseline="30000" dirty="0" err="1">
                <a:latin typeface="Roboto"/>
              </a:rPr>
              <a:t>о</a:t>
            </a:r>
            <a:r>
              <a:rPr lang="ru-RU" dirty="0" err="1">
                <a:latin typeface="Roboto"/>
              </a:rPr>
              <a:t>С</a:t>
            </a:r>
            <a:r>
              <a:rPr lang="ru-RU" dirty="0">
                <a:latin typeface="Roboto"/>
              </a:rPr>
              <a:t>.</a:t>
            </a:r>
            <a:br>
              <a:rPr lang="ru-RU" dirty="0">
                <a:latin typeface="Roboto"/>
              </a:rPr>
            </a:br>
            <a:r>
              <a:rPr lang="ru-RU" dirty="0">
                <a:latin typeface="Roboto"/>
              </a:rPr>
              <a:t>температура замерзания (отвердевания) спирта - минус 114 </a:t>
            </a:r>
            <a:r>
              <a:rPr lang="ru-RU" baseline="30000" dirty="0" err="1">
                <a:latin typeface="Roboto"/>
              </a:rPr>
              <a:t>о</a:t>
            </a:r>
            <a:r>
              <a:rPr lang="ru-RU" dirty="0" err="1">
                <a:latin typeface="Roboto"/>
              </a:rPr>
              <a:t>С</a:t>
            </a:r>
            <a:r>
              <a:rPr lang="ru-RU" dirty="0">
                <a:latin typeface="Roboto"/>
              </a:rPr>
              <a:t>.</a:t>
            </a:r>
            <a:br>
              <a:rPr lang="ru-RU" dirty="0">
                <a:latin typeface="Roboto"/>
              </a:rPr>
            </a:br>
            <a:r>
              <a:rPr lang="ru-RU" dirty="0">
                <a:latin typeface="Roboto"/>
              </a:rPr>
              <a:t>При сильных морозах (ниже минус 39</a:t>
            </a:r>
            <a:r>
              <a:rPr lang="ru-RU" baseline="30000" dirty="0">
                <a:latin typeface="Roboto"/>
              </a:rPr>
              <a:t>о</a:t>
            </a:r>
            <a:r>
              <a:rPr lang="ru-RU" dirty="0">
                <a:latin typeface="Roboto"/>
              </a:rPr>
              <a:t>С) ртуть замерзнет, и ртутным термометром нельзя будет пользоваться.</a:t>
            </a:r>
            <a:br>
              <a:rPr lang="ru-RU" dirty="0">
                <a:latin typeface="Roboto"/>
              </a:rPr>
            </a:br>
            <a:r>
              <a:rPr lang="ru-RU" dirty="0">
                <a:latin typeface="Roboto"/>
              </a:rPr>
              <a:t>А спиртовые термометры выдержат даже морозы в Антарктиде (ниже 80</a:t>
            </a:r>
            <a:r>
              <a:rPr lang="ru-RU" baseline="30000" dirty="0">
                <a:latin typeface="Roboto"/>
              </a:rPr>
              <a:t>о</a:t>
            </a:r>
            <a:r>
              <a:rPr lang="ru-RU" dirty="0">
                <a:latin typeface="Roboto"/>
              </a:rPr>
              <a:t>С)!</a:t>
            </a:r>
            <a:endParaRPr lang="ru-RU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-93269"/>
            <a:ext cx="299687" cy="64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8069" tIns="63480" rIns="95220" bIns="2539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altLang="ru-RU" sz="15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14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568952" cy="936104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</a:pPr>
            <a:r>
              <a:rPr lang="ru-RU" sz="2200" b="1" dirty="0">
                <a:solidFill>
                  <a:schemeClr val="tx1"/>
                </a:solidFill>
                <a:latin typeface="Times"/>
                <a:ea typeface="Times New Roman"/>
                <a:cs typeface="Times New Roman"/>
              </a:rPr>
              <a:t/>
            </a:r>
            <a:br>
              <a:rPr lang="ru-RU" sz="2200" b="1" dirty="0">
                <a:solidFill>
                  <a:schemeClr val="tx1"/>
                </a:solidFill>
                <a:latin typeface="Times"/>
                <a:ea typeface="Times New Roman"/>
                <a:cs typeface="Times New Roman"/>
              </a:rPr>
            </a:br>
            <a:r>
              <a:rPr lang="ru-RU" sz="2200" b="1" dirty="0" smtClean="0">
                <a:solidFill>
                  <a:schemeClr val="tx1"/>
                </a:solidFill>
                <a:latin typeface="Times"/>
                <a:ea typeface="Times New Roman"/>
                <a:cs typeface="Times New Roman"/>
              </a:rPr>
              <a:t>Механическая </a:t>
            </a:r>
            <a:r>
              <a:rPr lang="ru-RU" sz="2200" b="1" dirty="0">
                <a:solidFill>
                  <a:schemeClr val="tx1"/>
                </a:solidFill>
                <a:latin typeface="Times"/>
                <a:ea typeface="Times New Roman"/>
                <a:cs typeface="Times New Roman"/>
              </a:rPr>
              <a:t>энергия.</a:t>
            </a:r>
            <a:br>
              <a:rPr lang="ru-RU" sz="2200" b="1" dirty="0">
                <a:solidFill>
                  <a:schemeClr val="tx1"/>
                </a:solidFill>
                <a:latin typeface="Times"/>
                <a:ea typeface="Times New Roman"/>
                <a:cs typeface="Times New Roman"/>
              </a:rPr>
            </a:br>
            <a:r>
              <a:rPr lang="ru-RU" sz="2200" b="1" dirty="0">
                <a:solidFill>
                  <a:schemeClr val="tx1"/>
                </a:solidFill>
                <a:latin typeface="Times"/>
                <a:ea typeface="Times New Roman"/>
                <a:cs typeface="Times New Roman"/>
              </a:rPr>
              <a:t>Закон сохранения </a:t>
            </a:r>
            <a:r>
              <a:rPr lang="ru-RU" sz="2200" b="1" dirty="0" smtClean="0">
                <a:solidFill>
                  <a:schemeClr val="tx1"/>
                </a:solidFill>
                <a:latin typeface="Times"/>
                <a:ea typeface="Times New Roman"/>
                <a:cs typeface="Times New Roman"/>
              </a:rPr>
              <a:t>энергии, закон сохранения импульса тела</a:t>
            </a:r>
            <a:r>
              <a:rPr lang="ru-RU" sz="3200" dirty="0">
                <a:latin typeface="Calibri"/>
                <a:ea typeface="Calibri"/>
                <a:cs typeface="Times New Roman"/>
              </a:rPr>
              <a:t/>
            </a:r>
            <a:br>
              <a:rPr lang="ru-RU" sz="32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412775"/>
            <a:ext cx="8640960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575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4. Механической энергией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тела называют</a:t>
            </a:r>
            <a:r>
              <a:rPr lang="ru-RU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сумму его кинетической и потенциальной энергий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ts val="1575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581E1E"/>
                </a:solidFill>
                <a:latin typeface="Times New Roman"/>
                <a:ea typeface="Times New Roman"/>
                <a:cs typeface="Times New Roman"/>
              </a:rPr>
              <a:t>Механическая энергия характеризует способность тела или системы тел совершить работу вследствие изменения скорости тела или взаимного положения взаимодействующих тел.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ts val="1575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5. Внутренней энергией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называется такая энергия тела, за счёт которой может совершаться механическая работа, не вызывая убыли механической энергии этого тела. Внутренняя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энеpгия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не зависит от механической энергии тела и зависит от строения тела и его состояния.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ts val="1575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6. Закон сохранения и превращения энергии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гласит, что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энеpгия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ниоткуда не возникает и никуда не исчезает; она лишь переходит из одного вида в другой или от одного тела к другому.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r>
              <a:rPr lang="ru-RU" b="1" dirty="0">
                <a:solidFill>
                  <a:srgbClr val="581E1E"/>
                </a:solidFill>
                <a:latin typeface="Times New Roman"/>
                <a:ea typeface="Times New Roman"/>
              </a:rPr>
              <a:t>Закон сохранения механической энергии</a:t>
            </a:r>
            <a:r>
              <a:rPr lang="ru-RU" dirty="0">
                <a:solidFill>
                  <a:srgbClr val="581E1E"/>
                </a:solidFill>
                <a:latin typeface="Times New Roman"/>
                <a:ea typeface="Times New Roman"/>
              </a:rPr>
              <a:t>: если между телами системы действуют только силы тяготения и силы упругости, то сумма кинетической и потенциальной энергии остается неизменной, то есть механическая энергия сохраняется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3045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ctr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Даны графики зависимости температуры от времени двух тел одинаковой массы.</a:t>
            </a:r>
            <a:r>
              <a:rPr lang="ru-RU" alt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alt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alt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altLang="ru-RU" sz="151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025539"/>
            <a:ext cx="3888432" cy="2547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39952" y="908720"/>
            <a:ext cx="446449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Roboto"/>
              </a:rPr>
              <a:t>Графики состоят из трех участков: нагревание твердого тела, плавление тела (горизонтальный участок) и </a:t>
            </a:r>
            <a:r>
              <a:rPr lang="ru-RU" dirty="0" smtClean="0">
                <a:latin typeface="Roboto"/>
              </a:rPr>
              <a:t>нагревание </a:t>
            </a:r>
            <a:r>
              <a:rPr lang="ru-RU" dirty="0">
                <a:latin typeface="Roboto"/>
              </a:rPr>
              <a:t>расплавленного тела.</a:t>
            </a:r>
            <a:br>
              <a:rPr lang="ru-RU" dirty="0">
                <a:latin typeface="Roboto"/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139953" y="2204864"/>
            <a:ext cx="44644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Roboto"/>
              </a:rPr>
              <a:t>а) У какого тела выше температура плавления?</a:t>
            </a:r>
            <a:endParaRPr lang="ru-RU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83968" y="2636912"/>
            <a:ext cx="45365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Roboto"/>
              </a:rPr>
              <a:t>Плавление происходит при неизменной температуре плавления (горизонтальный участок графика). </a:t>
            </a:r>
            <a:br>
              <a:rPr lang="ru-RU" sz="1400" dirty="0">
                <a:latin typeface="Roboto"/>
              </a:rPr>
            </a:br>
            <a:r>
              <a:rPr lang="ru-RU" sz="1400" dirty="0">
                <a:latin typeface="Roboto"/>
              </a:rPr>
              <a:t>По графику видно, что у первого тела температура плавления выше, чем у второго тела.</a:t>
            </a:r>
            <a:br>
              <a:rPr lang="ru-RU" sz="1400" dirty="0">
                <a:latin typeface="Roboto"/>
              </a:rPr>
            </a:br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5534" y="4001434"/>
            <a:ext cx="82809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Roboto"/>
              </a:rPr>
              <a:t>б. У </a:t>
            </a:r>
            <a:r>
              <a:rPr lang="ru-RU" sz="1400" b="1" dirty="0">
                <a:latin typeface="Roboto"/>
              </a:rPr>
              <a:t>какого тела больше удельная теплота плавления? </a:t>
            </a:r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19" y="4309211"/>
            <a:ext cx="8712969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Roboto"/>
              </a:rPr>
              <a:t>По графику видно, что </a:t>
            </a:r>
            <a:r>
              <a:rPr lang="ru-RU" sz="1400" dirty="0" err="1">
                <a:latin typeface="Roboto"/>
              </a:rPr>
              <a:t>горизонталный</a:t>
            </a:r>
            <a:r>
              <a:rPr lang="ru-RU" sz="1400" dirty="0">
                <a:latin typeface="Roboto"/>
              </a:rPr>
              <a:t> участок (время полного плавления тела) длиннее у второго тела</a:t>
            </a:r>
            <a:br>
              <a:rPr lang="ru-RU" sz="1400" dirty="0">
                <a:latin typeface="Roboto"/>
              </a:rPr>
            </a:br>
            <a:r>
              <a:rPr lang="ru-RU" sz="1400" dirty="0">
                <a:latin typeface="Roboto"/>
              </a:rPr>
              <a:t>Формула для плавления: Q = </a:t>
            </a:r>
            <a:r>
              <a:rPr lang="ru-RU" sz="1400" dirty="0" err="1">
                <a:latin typeface="Roboto"/>
              </a:rPr>
              <a:t>λm</a:t>
            </a:r>
            <a:r>
              <a:rPr lang="ru-RU" sz="1400" dirty="0">
                <a:latin typeface="Roboto"/>
              </a:rPr>
              <a:t/>
            </a:r>
            <a:br>
              <a:rPr lang="ru-RU" sz="1400" dirty="0">
                <a:latin typeface="Roboto"/>
              </a:rPr>
            </a:br>
            <a:r>
              <a:rPr lang="ru-RU" sz="1400" dirty="0">
                <a:latin typeface="Roboto"/>
              </a:rPr>
              <a:t>При одинаковой массе второе тело для полного плавления требует большего времени. </a:t>
            </a:r>
            <a:br>
              <a:rPr lang="ru-RU" sz="1400" dirty="0">
                <a:latin typeface="Roboto"/>
              </a:rPr>
            </a:br>
            <a:r>
              <a:rPr lang="ru-RU" sz="1400" dirty="0">
                <a:latin typeface="Roboto"/>
              </a:rPr>
              <a:t>За большее время ему подводится для плавления большее количество теплоты, чем первому телу.</a:t>
            </a:r>
            <a:br>
              <a:rPr lang="ru-RU" sz="1400" dirty="0">
                <a:latin typeface="Roboto"/>
              </a:rPr>
            </a:br>
            <a:r>
              <a:rPr lang="ru-RU" sz="1400" dirty="0">
                <a:latin typeface="Roboto"/>
              </a:rPr>
              <a:t>Но это </a:t>
            </a:r>
            <a:r>
              <a:rPr lang="ru-RU" sz="1400" dirty="0" err="1">
                <a:latin typeface="Roboto"/>
              </a:rPr>
              <a:t>воможно</a:t>
            </a:r>
            <a:r>
              <a:rPr lang="ru-RU" sz="1400" dirty="0">
                <a:latin typeface="Roboto"/>
              </a:rPr>
              <a:t> только, если удельная теплота плавления второго тела (λ) больше, чем удельная теплота плавления (λ) у первого тела</a:t>
            </a:r>
            <a:r>
              <a:rPr lang="ru-RU" sz="1600" dirty="0">
                <a:latin typeface="Roboto"/>
              </a:rPr>
              <a:t>.</a:t>
            </a:r>
            <a:br>
              <a:rPr lang="ru-RU" sz="1600" dirty="0">
                <a:latin typeface="Roboto"/>
              </a:rPr>
            </a:b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32414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9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latin typeface="Roboto"/>
              </a:rPr>
              <a:t>в</a:t>
            </a:r>
            <a:r>
              <a:rPr lang="ru-RU" b="1" dirty="0" err="1" smtClean="0">
                <a:latin typeface="Roboto"/>
              </a:rPr>
              <a:t>.Одинаковы</a:t>
            </a:r>
            <a:r>
              <a:rPr lang="ru-RU" b="1" dirty="0" smtClean="0">
                <a:latin typeface="Roboto"/>
              </a:rPr>
              <a:t> </a:t>
            </a:r>
            <a:r>
              <a:rPr lang="ru-RU" b="1" dirty="0">
                <a:latin typeface="Roboto"/>
              </a:rPr>
              <a:t>ли удельные теплоёмкости тел?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908720"/>
            <a:ext cx="84969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Roboto"/>
              </a:rPr>
              <a:t>Формула для нагревания: Q = </a:t>
            </a:r>
            <a:r>
              <a:rPr lang="ru-RU" dirty="0" err="1">
                <a:latin typeface="Roboto"/>
              </a:rPr>
              <a:t>cm</a:t>
            </a:r>
            <a:r>
              <a:rPr lang="ru-RU" dirty="0">
                <a:latin typeface="Roboto"/>
              </a:rPr>
              <a:t> (t</a:t>
            </a:r>
            <a:r>
              <a:rPr lang="ru-RU" baseline="-25000" dirty="0">
                <a:latin typeface="Roboto"/>
              </a:rPr>
              <a:t>2</a:t>
            </a:r>
            <a:r>
              <a:rPr lang="ru-RU" dirty="0">
                <a:latin typeface="Roboto"/>
              </a:rPr>
              <a:t> - t</a:t>
            </a:r>
            <a:r>
              <a:rPr lang="ru-RU" baseline="-25000" dirty="0">
                <a:latin typeface="Roboto"/>
              </a:rPr>
              <a:t>1</a:t>
            </a:r>
            <a:r>
              <a:rPr lang="ru-RU" dirty="0">
                <a:latin typeface="Roboto"/>
              </a:rPr>
              <a:t>)</a:t>
            </a:r>
            <a:br>
              <a:rPr lang="ru-RU" dirty="0">
                <a:latin typeface="Roboto"/>
              </a:rPr>
            </a:br>
            <a:r>
              <a:rPr lang="ru-RU" dirty="0">
                <a:latin typeface="Roboto"/>
              </a:rPr>
              <a:t>За время t при нагревании обоим телам передается одинаковое количество теплоты: Q</a:t>
            </a:r>
            <a:r>
              <a:rPr lang="ru-RU" baseline="-25000" dirty="0">
                <a:latin typeface="Roboto"/>
              </a:rPr>
              <a:t>1</a:t>
            </a:r>
            <a:r>
              <a:rPr lang="ru-RU" dirty="0">
                <a:latin typeface="Roboto"/>
              </a:rPr>
              <a:t>= Q</a:t>
            </a:r>
            <a:r>
              <a:rPr lang="ru-RU" baseline="-25000" dirty="0">
                <a:latin typeface="Roboto"/>
              </a:rPr>
              <a:t>2</a:t>
            </a:r>
            <a:r>
              <a:rPr lang="ru-RU" dirty="0">
                <a:latin typeface="Roboto"/>
              </a:rPr>
              <a:t/>
            </a:r>
            <a:br>
              <a:rPr lang="ru-RU" dirty="0">
                <a:latin typeface="Roboto"/>
              </a:rPr>
            </a:br>
            <a:r>
              <a:rPr lang="ru-RU" dirty="0">
                <a:latin typeface="Roboto"/>
              </a:rPr>
              <a:t>с</a:t>
            </a:r>
            <a:r>
              <a:rPr lang="ru-RU" baseline="-25000" dirty="0">
                <a:latin typeface="Roboto"/>
              </a:rPr>
              <a:t>1</a:t>
            </a:r>
            <a:r>
              <a:rPr lang="ru-RU" dirty="0">
                <a:latin typeface="Roboto"/>
              </a:rPr>
              <a:t>m</a:t>
            </a:r>
            <a:r>
              <a:rPr lang="ru-RU" baseline="-25000" dirty="0">
                <a:latin typeface="Roboto"/>
              </a:rPr>
              <a:t>1</a:t>
            </a:r>
            <a:r>
              <a:rPr lang="ru-RU" dirty="0">
                <a:latin typeface="Roboto"/>
              </a:rPr>
              <a:t>(t</a:t>
            </a:r>
            <a:r>
              <a:rPr lang="ru-RU" baseline="-25000" dirty="0">
                <a:latin typeface="Roboto"/>
              </a:rPr>
              <a:t>1</a:t>
            </a:r>
            <a:r>
              <a:rPr lang="ru-RU" dirty="0">
                <a:latin typeface="Roboto"/>
              </a:rPr>
              <a:t>-0) = c</a:t>
            </a:r>
            <a:r>
              <a:rPr lang="ru-RU" baseline="-25000" dirty="0">
                <a:latin typeface="Roboto"/>
              </a:rPr>
              <a:t>2</a:t>
            </a:r>
            <a:r>
              <a:rPr lang="ru-RU" dirty="0">
                <a:latin typeface="Roboto"/>
              </a:rPr>
              <a:t>m</a:t>
            </a:r>
            <a:r>
              <a:rPr lang="ru-RU" baseline="-25000" dirty="0">
                <a:latin typeface="Roboto"/>
              </a:rPr>
              <a:t>2</a:t>
            </a:r>
            <a:r>
              <a:rPr lang="ru-RU" dirty="0">
                <a:latin typeface="Roboto"/>
              </a:rPr>
              <a:t>(t</a:t>
            </a:r>
            <a:r>
              <a:rPr lang="ru-RU" baseline="-25000" dirty="0">
                <a:latin typeface="Roboto"/>
              </a:rPr>
              <a:t>2</a:t>
            </a:r>
            <a:r>
              <a:rPr lang="ru-RU" dirty="0">
                <a:latin typeface="Roboto"/>
              </a:rPr>
              <a:t>-0)</a:t>
            </a:r>
            <a:br>
              <a:rPr lang="ru-RU" dirty="0">
                <a:latin typeface="Roboto"/>
              </a:rPr>
            </a:br>
            <a:r>
              <a:rPr lang="ru-RU" dirty="0">
                <a:latin typeface="Roboto"/>
              </a:rPr>
              <a:t>c</a:t>
            </a:r>
            <a:r>
              <a:rPr lang="ru-RU" baseline="-25000" dirty="0">
                <a:latin typeface="Roboto"/>
              </a:rPr>
              <a:t>1</a:t>
            </a:r>
            <a:r>
              <a:rPr lang="ru-RU" dirty="0">
                <a:latin typeface="Roboto"/>
              </a:rPr>
              <a:t>m</a:t>
            </a:r>
            <a:r>
              <a:rPr lang="ru-RU" baseline="-25000" dirty="0">
                <a:latin typeface="Roboto"/>
              </a:rPr>
              <a:t>1</a:t>
            </a:r>
            <a:r>
              <a:rPr lang="ru-RU" dirty="0">
                <a:latin typeface="Roboto"/>
              </a:rPr>
              <a:t>t</a:t>
            </a:r>
            <a:r>
              <a:rPr lang="ru-RU" baseline="-25000" dirty="0">
                <a:latin typeface="Roboto"/>
              </a:rPr>
              <a:t>1</a:t>
            </a:r>
            <a:r>
              <a:rPr lang="ru-RU" dirty="0">
                <a:latin typeface="Roboto"/>
              </a:rPr>
              <a:t> = c</a:t>
            </a:r>
            <a:r>
              <a:rPr lang="ru-RU" baseline="-25000" dirty="0">
                <a:latin typeface="Roboto"/>
              </a:rPr>
              <a:t>2</a:t>
            </a:r>
            <a:r>
              <a:rPr lang="ru-RU" dirty="0">
                <a:latin typeface="Roboto"/>
              </a:rPr>
              <a:t>m</a:t>
            </a:r>
            <a:r>
              <a:rPr lang="ru-RU" baseline="-25000" dirty="0">
                <a:latin typeface="Roboto"/>
              </a:rPr>
              <a:t>2</a:t>
            </a:r>
            <a:r>
              <a:rPr lang="ru-RU" dirty="0">
                <a:latin typeface="Roboto"/>
              </a:rPr>
              <a:t>t</a:t>
            </a:r>
            <a:r>
              <a:rPr lang="ru-RU" baseline="-25000" dirty="0">
                <a:latin typeface="Roboto"/>
              </a:rPr>
              <a:t>2</a:t>
            </a:r>
            <a:r>
              <a:rPr lang="ru-RU" dirty="0">
                <a:latin typeface="Roboto"/>
              </a:rPr>
              <a:t/>
            </a:r>
            <a:br>
              <a:rPr lang="ru-RU" dirty="0">
                <a:latin typeface="Roboto"/>
              </a:rPr>
            </a:br>
            <a:r>
              <a:rPr lang="ru-RU" dirty="0">
                <a:latin typeface="Roboto"/>
              </a:rPr>
              <a:t>Но массы тел одинаковы.</a:t>
            </a:r>
            <a:br>
              <a:rPr lang="ru-RU" dirty="0">
                <a:latin typeface="Roboto"/>
              </a:rPr>
            </a:br>
            <a:r>
              <a:rPr lang="ru-RU" dirty="0">
                <a:latin typeface="Roboto"/>
              </a:rPr>
              <a:t>Тогда c</a:t>
            </a:r>
            <a:r>
              <a:rPr lang="ru-RU" baseline="-25000" dirty="0">
                <a:latin typeface="Roboto"/>
              </a:rPr>
              <a:t>1</a:t>
            </a:r>
            <a:r>
              <a:rPr lang="ru-RU" dirty="0">
                <a:latin typeface="Roboto"/>
              </a:rPr>
              <a:t>t</a:t>
            </a:r>
            <a:r>
              <a:rPr lang="ru-RU" baseline="-25000" dirty="0">
                <a:latin typeface="Roboto"/>
              </a:rPr>
              <a:t>1</a:t>
            </a:r>
            <a:r>
              <a:rPr lang="ru-RU" dirty="0">
                <a:latin typeface="Roboto"/>
              </a:rPr>
              <a:t> = c</a:t>
            </a:r>
            <a:r>
              <a:rPr lang="ru-RU" baseline="-25000" dirty="0">
                <a:latin typeface="Roboto"/>
              </a:rPr>
              <a:t>2</a:t>
            </a:r>
            <a:r>
              <a:rPr lang="ru-RU" dirty="0">
                <a:latin typeface="Roboto"/>
              </a:rPr>
              <a:t>t</a:t>
            </a:r>
            <a:r>
              <a:rPr lang="ru-RU" baseline="-25000" dirty="0">
                <a:latin typeface="Roboto"/>
              </a:rPr>
              <a:t>2</a:t>
            </a:r>
            <a:r>
              <a:rPr lang="ru-RU" dirty="0">
                <a:latin typeface="Roboto"/>
              </a:rPr>
              <a:t/>
            </a:r>
            <a:br>
              <a:rPr lang="ru-RU" dirty="0">
                <a:latin typeface="Roboto"/>
              </a:rPr>
            </a:br>
            <a:r>
              <a:rPr lang="ru-RU" dirty="0">
                <a:latin typeface="Roboto"/>
              </a:rPr>
              <a:t>Температура первого тела оказывается выше, чем второго.</a:t>
            </a:r>
            <a:br>
              <a:rPr lang="ru-RU" dirty="0">
                <a:latin typeface="Roboto"/>
              </a:rPr>
            </a:br>
            <a:r>
              <a:rPr lang="ru-RU" dirty="0">
                <a:latin typeface="Roboto"/>
              </a:rPr>
              <a:t>Это возможно, если с</a:t>
            </a:r>
            <a:r>
              <a:rPr lang="ru-RU" baseline="-25000" dirty="0">
                <a:latin typeface="Roboto"/>
              </a:rPr>
              <a:t>1</a:t>
            </a:r>
            <a:r>
              <a:rPr lang="ru-RU" dirty="0">
                <a:latin typeface="Roboto"/>
              </a:rPr>
              <a:t>&lt; с</a:t>
            </a:r>
            <a:r>
              <a:rPr lang="ru-RU" baseline="-25000" dirty="0">
                <a:latin typeface="Roboto"/>
              </a:rPr>
              <a:t>2</a:t>
            </a:r>
            <a:r>
              <a:rPr lang="ru-RU" dirty="0">
                <a:latin typeface="Roboto"/>
              </a:rPr>
              <a:t/>
            </a:r>
            <a:br>
              <a:rPr lang="ru-RU" dirty="0">
                <a:latin typeface="Roboto"/>
              </a:rPr>
            </a:br>
            <a:r>
              <a:rPr lang="ru-RU" dirty="0">
                <a:latin typeface="Roboto"/>
              </a:rPr>
              <a:t>Итак, удельная теплоемкость больше у второго тела, т.к. за одно и то же время второе тело нагревается меньше.</a:t>
            </a:r>
            <a:br>
              <a:rPr lang="ru-RU" dirty="0">
                <a:latin typeface="Roboto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939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620688"/>
            <a:ext cx="8352928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endParaRPr lang="ru-RU" sz="2800" dirty="0">
              <a:solidFill>
                <a:prstClr val="black"/>
              </a:solidFill>
              <a:ea typeface="+mj-ea"/>
              <a:cs typeface="+mj-cs"/>
            </a:endParaRPr>
          </a:p>
          <a:p>
            <a:endParaRPr lang="ru-RU" sz="2800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endParaRPr lang="ru-RU" sz="2800" dirty="0">
              <a:solidFill>
                <a:prstClr val="black"/>
              </a:solidFill>
              <a:ea typeface="+mj-ea"/>
              <a:cs typeface="+mj-cs"/>
            </a:endParaRPr>
          </a:p>
          <a:p>
            <a:pPr algn="ctr"/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 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сайте РЕШУ ОГЭ </a:t>
            </a: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самостоятельно проработайте </a:t>
            </a:r>
          </a:p>
          <a:p>
            <a:pPr algn="ctr"/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раздел 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Тепловые явления Часть </a:t>
            </a: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Повторить 7класс. Гл. Давление твердых тел, жидкостей и газов</a:t>
            </a: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00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640960" cy="1669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75"/>
              </a:lnSpc>
              <a:spcAft>
                <a:spcPts val="1125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. Закон сохранения механической энергии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: В замкнутой и консервативной системе тел полная механическая энергия сохраняется: ΔW = 0 или W</a:t>
            </a:r>
            <a:r>
              <a:rPr lang="ru-RU" baseline="-25000" dirty="0">
                <a:latin typeface="Times New Roman"/>
                <a:ea typeface="Times New Roman"/>
                <a:cs typeface="Times New Roman"/>
              </a:rPr>
              <a:t>п1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+ W</a:t>
            </a:r>
            <a:r>
              <a:rPr lang="ru-RU" baseline="-25000" dirty="0">
                <a:latin typeface="Times New Roman"/>
                <a:ea typeface="Times New Roman"/>
                <a:cs typeface="Times New Roman"/>
              </a:rPr>
              <a:t>к1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= W</a:t>
            </a:r>
            <a:r>
              <a:rPr lang="ru-RU" baseline="-25000" dirty="0">
                <a:latin typeface="Times New Roman"/>
                <a:ea typeface="Times New Roman"/>
                <a:cs typeface="Times New Roman"/>
              </a:rPr>
              <a:t>п2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+ W</a:t>
            </a:r>
            <a:r>
              <a:rPr lang="ru-RU" baseline="-25000" dirty="0">
                <a:latin typeface="Times New Roman"/>
                <a:ea typeface="Times New Roman"/>
                <a:cs typeface="Times New Roman"/>
              </a:rPr>
              <a:t>к2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. Применим законы сохранения импульса и энергии к основным </a:t>
            </a:r>
            <a:r>
              <a:rPr lang="ru-RU" b="1" i="1" dirty="0">
                <a:latin typeface="Times New Roman"/>
                <a:ea typeface="Times New Roman"/>
                <a:cs typeface="Times New Roman"/>
              </a:rPr>
              <a:t>моделям столкновений тел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ts val="1575"/>
              </a:lnSpc>
              <a:spcAft>
                <a:spcPts val="75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b="1" dirty="0">
                <a:solidFill>
                  <a:srgbClr val="581E1E"/>
                </a:solidFill>
                <a:latin typeface="Times New Roman"/>
                <a:ea typeface="Times New Roman"/>
                <a:cs typeface="Times New Roman"/>
              </a:rPr>
              <a:t>Абсолютно неупругий удар</a:t>
            </a:r>
            <a:r>
              <a:rPr lang="ru-RU" dirty="0">
                <a:solidFill>
                  <a:srgbClr val="581E1E"/>
                </a:solidFill>
                <a:latin typeface="Times New Roman"/>
                <a:ea typeface="Times New Roman"/>
                <a:cs typeface="Times New Roman"/>
              </a:rPr>
              <a:t> (удар, при котором тела движутся после столкновения вместе, с одинаковой скоростью). Импульс системы тел сохраняется, а полная механическая энергия не сохраняется: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3" name="Рисунок 2" descr="https://uchitel.pro/wp-content/uploads/2018/04/2019-06-20_17-20-0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88840"/>
            <a:ext cx="4248472" cy="15841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539552" y="3717031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581E1E"/>
                </a:solidFill>
                <a:latin typeface="Times New Roman"/>
                <a:ea typeface="Times New Roman"/>
              </a:rPr>
              <a:t> Абсолютно упругий удар</a:t>
            </a:r>
            <a:r>
              <a:rPr lang="ru-RU" dirty="0">
                <a:solidFill>
                  <a:srgbClr val="581E1E"/>
                </a:solidFill>
                <a:latin typeface="Times New Roman"/>
                <a:ea typeface="Times New Roman"/>
              </a:rPr>
              <a:t> (удар, при котором сохраняется механическая энергия системы). Сохраняются и импульс системы тел, и полная механическая энергия</a:t>
            </a:r>
            <a:endParaRPr lang="ru-RU" dirty="0"/>
          </a:p>
        </p:txBody>
      </p:sp>
      <p:pic>
        <p:nvPicPr>
          <p:cNvPr id="5" name="Рисунок 4" descr="https://uchitel.pro/wp-content/uploads/2018/04/2019-06-20_17-20-1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63362"/>
            <a:ext cx="4608512" cy="129788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 rot="10800000" flipV="1">
            <a:off x="539552" y="5866432"/>
            <a:ext cx="8208912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75"/>
              </a:lnSpc>
              <a:spcAft>
                <a:spcPts val="1125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Удар, при котором тела до соударения движутся по прямой, проходящей через их центры масс, называется </a:t>
            </a:r>
            <a:r>
              <a:rPr lang="ru-RU" b="1" i="1" dirty="0">
                <a:latin typeface="Times New Roman"/>
                <a:ea typeface="Times New Roman"/>
                <a:cs typeface="Times New Roman"/>
              </a:rPr>
              <a:t>центральным ударом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.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79947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&quot;Механическая энергия. Закон сохранения энергии&quot;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136904" cy="5832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0318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>
              <a:lnSpc>
                <a:spcPct val="115000"/>
              </a:lnSpc>
              <a:spcAft>
                <a:spcPts val="375"/>
              </a:spcAft>
            </a:pPr>
            <a:r>
              <a:rPr 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Задание24№</a:t>
            </a:r>
            <a:r>
              <a:rPr lang="ru-RU" sz="1800" b="1" u="sng" dirty="0" smtClean="0">
                <a:solidFill>
                  <a:srgbClr val="090949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hlinkClick r:id="rId2"/>
              </a:rPr>
              <a:t>107</a:t>
            </a:r>
            <a:r>
              <a:rPr lang="ru-RU" sz="18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Два свинцовых шара массами </a:t>
            </a:r>
            <a:r>
              <a:rPr lang="ru-RU" sz="1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</a:t>
            </a:r>
            <a:r>
              <a:rPr lang="ru-RU" sz="18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</a:t>
            </a: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= 100 г и </a:t>
            </a:r>
            <a:r>
              <a:rPr lang="ru-RU" sz="1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</a:t>
            </a:r>
            <a:r>
              <a:rPr lang="ru-RU" sz="18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</a:t>
            </a: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= 200 г движутся навстречу друг другу со скоростями </a:t>
            </a:r>
            <a:r>
              <a:rPr lang="ru-RU" sz="1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</a:t>
            </a:r>
            <a:r>
              <a:rPr lang="ru-RU" sz="18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</a:t>
            </a: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= 4 м/с  и  </a:t>
            </a:r>
            <a:r>
              <a:rPr lang="ru-RU" sz="1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</a:t>
            </a:r>
            <a:r>
              <a:rPr lang="ru-RU" sz="18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</a:t>
            </a: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= 5 м/с. Какую кинетическую энергию будут иметь шары после их абсолютно неупругого соударения?</a:t>
            </a:r>
            <a:r>
              <a:rPr lang="ru-RU" sz="18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2878137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780928"/>
            <a:ext cx="4968875" cy="36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457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8328"/>
            <a:ext cx="8435280" cy="100244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Задание24№</a:t>
            </a:r>
            <a:r>
              <a:rPr lang="ru-RU" sz="1600" u="sng" dirty="0" smtClean="0">
                <a:solidFill>
                  <a:srgbClr val="090949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hlinkClick r:id="rId2"/>
              </a:rPr>
              <a:t>188</a:t>
            </a:r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Металлический шар массой 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</a:t>
            </a:r>
            <a:r>
              <a:rPr lang="ru-RU" sz="20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= 2 кг упал с высоты 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= 26 м на свинцовую пластину массой 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</a:t>
            </a:r>
            <a:r>
              <a:rPr lang="ru-RU" sz="20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= 1 кг и остановился. На сколько градусов нагрелась пластина, если на её нагревание пошло 80 % выделившегося при ударе количества теплоты? (Удельная теплоёмкость свинца — 130 Дж/(кг · °С).)</a:t>
            </a:r>
            <a:r>
              <a:rPr lang="ru-RU" sz="2000" b="1" dirty="0">
                <a:latin typeface="Calibri"/>
                <a:ea typeface="Calibri"/>
                <a:cs typeface="Times New Roman"/>
              </a:rPr>
              <a:t/>
            </a:r>
            <a:br>
              <a:rPr lang="ru-RU" sz="2000" b="1" dirty="0">
                <a:latin typeface="Calibri"/>
                <a:ea typeface="Calibri"/>
                <a:cs typeface="Times New Roman"/>
              </a:rPr>
            </a:br>
            <a:endParaRPr lang="ru-RU" sz="2000" b="1" dirty="0"/>
          </a:p>
        </p:txBody>
      </p:sp>
      <p:pic>
        <p:nvPicPr>
          <p:cNvPr id="3" name="Рисунок 2" descr="C:\Users\Okunev\Desktop\20201129_19091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3024336" cy="187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Okunev\Desktop\20201129_19163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636912"/>
            <a:ext cx="5112568" cy="37709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494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435280" cy="1440160"/>
          </a:xfrm>
        </p:spPr>
        <p:txBody>
          <a:bodyPr>
            <a:normAutofit fontScale="90000"/>
          </a:bodyPr>
          <a:lstStyle/>
          <a:p>
            <a:pPr algn="just">
              <a:lnSpc>
                <a:spcPct val="115000"/>
              </a:lnSpc>
              <a:spcAft>
                <a:spcPts val="375"/>
              </a:spcAft>
            </a:pP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Задание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24 № </a:t>
            </a:r>
            <a:r>
              <a:rPr lang="ru-RU" sz="2000" b="1" u="sng" dirty="0">
                <a:solidFill>
                  <a:srgbClr val="090949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hlinkClick r:id="rId2"/>
              </a:rPr>
              <a:t>242</a:t>
            </a:r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Шары массами 6 и 4 кг, движущиеся навстречу друг другу с одинаковыми по модулю скоростями, соударяются, после чего движутся вместе. В результате соударения выделилось 19,2 Дж энергии. Определите, с какой по модулю скоростью относительно Земли </a:t>
            </a: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двигались </a:t>
            </a:r>
            <a:r>
              <a:rPr 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</a:t>
            </a:r>
            <a:br>
              <a:rPr 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шары до </a:t>
            </a: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соударения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?</a:t>
            </a:r>
            <a:r>
              <a:rPr lang="ru-RU" dirty="0">
                <a:latin typeface="Calibri"/>
                <a:ea typeface="Calibri"/>
                <a:cs typeface="Times New Roman"/>
              </a:rPr>
              <a:t/>
            </a:r>
            <a:br>
              <a:rPr lang="ru-RU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5" name="Рисунок 4" descr="C:\Users\Okunev\Desktop\20201129_19274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916833"/>
            <a:ext cx="3240359" cy="1872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Okunev\Desktop\20201129_20044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780928"/>
            <a:ext cx="4868416" cy="33762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636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0" y="836712"/>
            <a:ext cx="7598526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143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Okunev\Desktop\20201129_20142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7416823" cy="4968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58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1174</TotalTime>
  <Words>413</Words>
  <Application>Microsoft Office PowerPoint</Application>
  <PresentationFormat>Экран (4:3)</PresentationFormat>
  <Paragraphs>42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Волна</vt:lpstr>
      <vt:lpstr> Решение задачи на Закон сохранения энергии, закон сохранения импульса тела. КПД механизма    </vt:lpstr>
      <vt:lpstr> Механическая энергия. Закон сохранения энергии, закон сохранения импульса тела </vt:lpstr>
      <vt:lpstr>Презентация PowerPoint</vt:lpstr>
      <vt:lpstr>Презентация PowerPoint</vt:lpstr>
      <vt:lpstr>Задание24№107 Два свинцовых шара массами m1 = 100 г и m2 = 200 г движутся навстречу друг другу со скоростями v1 = 4 м/с  и  v2 = 5 м/с. Какую кинетическую энергию будут иметь шары после их абсолютно неупругого соударения? </vt:lpstr>
      <vt:lpstr>Задание24№188 Металлический шар массой m1 = 2 кг упал с высоты h = 26 м на свинцовую пластину массой m2 = 1 кг и остановился. На сколько градусов нагрелась пластина, если на её нагревание пошло 80 % выделившегося при ударе количества теплоты? (Удельная теплоёмкость свинца — 130 Дж/(кг · °С).) </vt:lpstr>
      <vt:lpstr>   Задание 24 № 242 Шары массами 6 и 4 кг, движущиеся навстречу друг другу с одинаковыми по модулю скоростями, соударяются, после чего движутся вместе. В результате соударения выделилось 19,2 Дж энергии. Определите, с какой по модулю скоростью относительно Земли двигались       шары до соударения? </vt:lpstr>
      <vt:lpstr>Презентация PowerPoint</vt:lpstr>
      <vt:lpstr>Презентация PowerPoint</vt:lpstr>
      <vt:lpstr>Задание 24 № 809 Груз массой 2 кг равномерно втаскивают по шероховатой наклонной плоскости, имеющей высоту 0,6 м и длину 1 м, действуя на него силой, равной по модулю 20 Н и направленной вдоль наклонной плоскости. Чему равен КПД наклонной плоскости?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Скорость равномерного движения тела по окружности   Код ОГЭ 1.5. Скорость равномерного движения тела по окружности. Направление скорости. Формула для вычисления скорости через радиус окружности и период обращения. Центростремительное ускорение. Направление центростремительного ускорения. Формула для вычисления ускорения. Формула, связывающая период и частоту обращения</dc:title>
  <dc:creator>Okunev</dc:creator>
  <cp:lastModifiedBy>Okunev</cp:lastModifiedBy>
  <cp:revision>112</cp:revision>
  <dcterms:created xsi:type="dcterms:W3CDTF">2020-11-13T05:21:00Z</dcterms:created>
  <dcterms:modified xsi:type="dcterms:W3CDTF">2020-12-07T05:50:52Z</dcterms:modified>
</cp:coreProperties>
</file>