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2" r:id="rId6"/>
    <p:sldId id="263" r:id="rId7"/>
    <p:sldId id="265" r:id="rId8"/>
    <p:sldId id="266" r:id="rId9"/>
    <p:sldId id="267" r:id="rId10"/>
    <p:sldId id="268" r:id="rId11"/>
    <p:sldId id="269" r:id="rId12"/>
    <p:sldId id="270" r:id="rId13"/>
    <p:sldId id="271" r:id="rId14"/>
    <p:sldId id="272" r:id="rId15"/>
    <p:sldId id="273"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09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13.11.2020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13.11.2020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13.11.2020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13.11.2020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5898984"/>
          </a:xfrm>
        </p:spPr>
        <p:txBody>
          <a:bodyPr>
            <a:normAutofit/>
          </a:bodyPr>
          <a:lstStyle/>
          <a:p>
            <a:pPr>
              <a:lnSpc>
                <a:spcPts val="3000"/>
              </a:lnSpc>
              <a:spcAft>
                <a:spcPts val="1125"/>
              </a:spcAft>
            </a:pPr>
            <a:r>
              <a:rPr lang="ru-RU" sz="2800" b="1" dirty="0" smtClean="0">
                <a:solidFill>
                  <a:schemeClr val="tx1"/>
                </a:solidFill>
                <a:latin typeface="Times New Roman" panose="02020603050405020304" pitchFamily="18" charset="0"/>
                <a:ea typeface="Times New Roman"/>
                <a:cs typeface="Times New Roman" panose="02020603050405020304" pitchFamily="18" charset="0"/>
              </a:rPr>
              <a:t/>
            </a:r>
            <a:br>
              <a:rPr lang="ru-RU" sz="2800" b="1" dirty="0" smtClean="0">
                <a:solidFill>
                  <a:schemeClr val="tx1"/>
                </a:solidFill>
                <a:latin typeface="Times New Roman" panose="02020603050405020304" pitchFamily="18" charset="0"/>
                <a:ea typeface="Times New Roman"/>
                <a:cs typeface="Times New Roman" panose="02020603050405020304" pitchFamily="18" charset="0"/>
              </a:rPr>
            </a:br>
            <a:r>
              <a:rPr lang="ru-RU" sz="2800" b="1" dirty="0">
                <a:solidFill>
                  <a:srgbClr val="333399"/>
                </a:solidFill>
                <a:latin typeface="Times"/>
                <a:ea typeface="Times New Roman"/>
                <a:cs typeface="Times New Roman"/>
              </a:rPr>
              <a:t>Решение задачи на движение тела по окружности </a:t>
            </a:r>
            <a:r>
              <a:rPr lang="ru-RU" sz="1050" dirty="0">
                <a:latin typeface="Calibri"/>
                <a:ea typeface="Calibri"/>
                <a:cs typeface="Times New Roman"/>
              </a:rPr>
              <a:t/>
            </a:r>
            <a:br>
              <a:rPr lang="ru-RU" sz="1050" dirty="0">
                <a:latin typeface="Calibri"/>
                <a:ea typeface="Calibri"/>
                <a:cs typeface="Times New Roman"/>
              </a:rPr>
            </a:br>
            <a:r>
              <a:rPr lang="ru-RU" sz="2800" dirty="0">
                <a:latin typeface="Calibri"/>
                <a:ea typeface="Calibri"/>
                <a:cs typeface="Times New Roman"/>
              </a:rPr>
              <a:t/>
            </a:r>
            <a:br>
              <a:rPr lang="ru-RU" sz="2800" dirty="0">
                <a:latin typeface="Calibri"/>
                <a:ea typeface="Calibri"/>
                <a:cs typeface="Times New Roman"/>
              </a:rPr>
            </a:br>
            <a:r>
              <a:rPr lang="ru-RU" sz="2800" dirty="0" smtClean="0">
                <a:latin typeface="Calibri"/>
                <a:ea typeface="Calibri"/>
                <a:cs typeface="Times New Roman"/>
              </a:rPr>
              <a:t/>
            </a:r>
            <a:br>
              <a:rPr lang="ru-RU" sz="2800" dirty="0" smtClean="0">
                <a:latin typeface="Calibri"/>
                <a:ea typeface="Calibri"/>
                <a:cs typeface="Times New Roman"/>
              </a:rPr>
            </a:br>
            <a:r>
              <a:rPr lang="ru-RU" sz="3600" dirty="0">
                <a:latin typeface="Calibri"/>
                <a:ea typeface="Calibri"/>
                <a:cs typeface="Times New Roman"/>
              </a:rPr>
              <a:t/>
            </a:r>
            <a:br>
              <a:rPr lang="ru-RU" sz="3600" dirty="0">
                <a:latin typeface="Calibri"/>
                <a:ea typeface="Calibri"/>
                <a:cs typeface="Times New Roman"/>
              </a:rPr>
            </a:br>
            <a:r>
              <a:rPr lang="ru-RU" sz="1800" b="1" i="1" dirty="0" smtClean="0">
                <a:solidFill>
                  <a:schemeClr val="tx1"/>
                </a:solidFill>
                <a:latin typeface="Times New Roman"/>
                <a:ea typeface="Times New Roman"/>
              </a:rPr>
              <a:t>Код </a:t>
            </a:r>
            <a:r>
              <a:rPr lang="ru-RU" sz="1800" b="1" i="1" dirty="0">
                <a:solidFill>
                  <a:schemeClr val="tx1"/>
                </a:solidFill>
                <a:latin typeface="Times New Roman"/>
                <a:ea typeface="Times New Roman"/>
              </a:rPr>
              <a:t>ОГЭ 1.5.</a:t>
            </a:r>
            <a:r>
              <a:rPr lang="ru-RU" sz="1800" i="1" dirty="0">
                <a:solidFill>
                  <a:schemeClr val="tx1"/>
                </a:solidFill>
                <a:latin typeface="Times New Roman"/>
                <a:ea typeface="Times New Roman"/>
              </a:rPr>
              <a:t> Скорость равномерного движения тела по окружности. Направление скорости. Формула для вычисления скорости через радиус окружности и период обращения. Центростремительное ускорение. Направление центростремительного ускорения. Формула для вычисления ускорения. Формула, связывающая период и частоту </a:t>
            </a:r>
            <a:r>
              <a:rPr lang="ru-RU" i="1" dirty="0">
                <a:latin typeface="Times New Roman"/>
                <a:ea typeface="Times New Roman"/>
              </a:rPr>
              <a:t>обращения</a:t>
            </a:r>
            <a:endParaRPr lang="ru-RU" dirty="0"/>
          </a:p>
        </p:txBody>
      </p:sp>
    </p:spTree>
    <p:extLst>
      <p:ext uri="{BB962C8B-B14F-4D97-AF65-F5344CB8AC3E}">
        <p14:creationId xmlns:p14="http://schemas.microsoft.com/office/powerpoint/2010/main" val="2308426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640960" cy="1754326"/>
          </a:xfrm>
          <a:prstGeom prst="rect">
            <a:avLst/>
          </a:prstGeom>
        </p:spPr>
        <p:txBody>
          <a:bodyPr wrap="square">
            <a:spAutoFit/>
          </a:bodyPr>
          <a:lstStyle/>
          <a:p>
            <a:pPr algn="just"/>
            <a:r>
              <a:rPr lang="ru-RU" dirty="0"/>
              <a:t>При нагревании газа в герметично закрытом сосуде постоянного объёма</a:t>
            </a:r>
          </a:p>
          <a:p>
            <a:pPr algn="just"/>
            <a:r>
              <a:rPr lang="ru-RU" dirty="0"/>
              <a:t> </a:t>
            </a:r>
          </a:p>
          <a:p>
            <a:pPr algn="just"/>
            <a:r>
              <a:rPr lang="ru-RU" dirty="0"/>
              <a:t>1) увеличивается среднее расстояние между молекулами</a:t>
            </a:r>
          </a:p>
          <a:p>
            <a:pPr algn="just"/>
            <a:r>
              <a:rPr lang="ru-RU" dirty="0"/>
              <a:t>2) уменьшается средний модуль скорости движения молекул</a:t>
            </a:r>
          </a:p>
          <a:p>
            <a:pPr algn="just"/>
            <a:r>
              <a:rPr lang="ru-RU" dirty="0"/>
              <a:t>3) уменьшается среднее расстояние между молекулами</a:t>
            </a:r>
          </a:p>
          <a:p>
            <a:pPr algn="just"/>
            <a:r>
              <a:rPr lang="ru-RU" dirty="0"/>
              <a:t>4) увеличивается средний модуль скорости движения молекул</a:t>
            </a:r>
            <a:endParaRPr lang="ru-RU" dirty="0">
              <a:effectLst/>
            </a:endParaRPr>
          </a:p>
        </p:txBody>
      </p:sp>
      <p:sp>
        <p:nvSpPr>
          <p:cNvPr id="3" name="Прямоугольник 2"/>
          <p:cNvSpPr/>
          <p:nvPr/>
        </p:nvSpPr>
        <p:spPr>
          <a:xfrm>
            <a:off x="395536" y="2780928"/>
            <a:ext cx="8496944" cy="2031325"/>
          </a:xfrm>
          <a:prstGeom prst="rect">
            <a:avLst/>
          </a:prstGeom>
        </p:spPr>
        <p:txBody>
          <a:bodyPr wrap="square">
            <a:spAutoFit/>
          </a:bodyPr>
          <a:lstStyle/>
          <a:p>
            <a:pPr algn="just"/>
            <a:r>
              <a:rPr lang="ru-RU" b="1" dirty="0" err="1"/>
              <a:t>Решение.</a:t>
            </a:r>
            <a:r>
              <a:rPr lang="ru-RU" dirty="0" err="1"/>
              <a:t>При</a:t>
            </a:r>
            <a:r>
              <a:rPr lang="ru-RU" dirty="0"/>
              <a:t> нагревании газа в герметично закрытом сосуде постоянного объёма молекулы начинают двигаться быстрее, т. е. увеличивается средний модуль скорости движения молекул. Среднее расстояние между молекулами не увеличивается, поскольку сосуд постоянного объёма. Такой процесс называется изохорным (от др. греч. изо — постоянный, </a:t>
            </a:r>
            <a:r>
              <a:rPr lang="ru-RU" dirty="0" err="1"/>
              <a:t>хорос</a:t>
            </a:r>
            <a:r>
              <a:rPr lang="ru-RU" dirty="0"/>
              <a:t> — место).</a:t>
            </a:r>
          </a:p>
          <a:p>
            <a:pPr algn="just"/>
            <a:r>
              <a:rPr lang="ru-RU" dirty="0"/>
              <a:t> </a:t>
            </a:r>
          </a:p>
          <a:p>
            <a:pPr algn="just"/>
            <a:r>
              <a:rPr lang="ru-RU" dirty="0"/>
              <a:t>Правильный ответ указан под номером 4.</a:t>
            </a:r>
            <a:endParaRPr lang="ru-RU" dirty="0">
              <a:effectLst/>
            </a:endParaRPr>
          </a:p>
        </p:txBody>
      </p:sp>
    </p:spTree>
    <p:extLst>
      <p:ext uri="{BB962C8B-B14F-4D97-AF65-F5344CB8AC3E}">
        <p14:creationId xmlns:p14="http://schemas.microsoft.com/office/powerpoint/2010/main" val="360950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496944" cy="1384995"/>
          </a:xfrm>
          <a:prstGeom prst="rect">
            <a:avLst/>
          </a:prstGeom>
        </p:spPr>
        <p:txBody>
          <a:bodyPr wrap="square">
            <a:spAutoFit/>
          </a:bodyPr>
          <a:lstStyle/>
          <a:p>
            <a:pPr algn="just"/>
            <a:r>
              <a:rPr lang="ru-RU" sz="1400" dirty="0">
                <a:latin typeface="Times New Roman" panose="02020603050405020304" pitchFamily="18" charset="0"/>
                <a:cs typeface="Times New Roman" panose="02020603050405020304" pitchFamily="18" charset="0"/>
              </a:rPr>
              <a:t>Внутренняя энергия тела зависит</a:t>
            </a:r>
          </a:p>
          <a:p>
            <a:pPr algn="just"/>
            <a:r>
              <a:rPr lang="ru-RU" sz="1400" dirty="0">
                <a:latin typeface="Times New Roman" panose="02020603050405020304" pitchFamily="18" charset="0"/>
                <a:cs typeface="Times New Roman" panose="02020603050405020304" pitchFamily="18" charset="0"/>
              </a:rPr>
              <a:t> </a:t>
            </a:r>
          </a:p>
          <a:p>
            <a:pPr algn="just"/>
            <a:r>
              <a:rPr lang="ru-RU" sz="1400" dirty="0">
                <a:latin typeface="Times New Roman" panose="02020603050405020304" pitchFamily="18" charset="0"/>
                <a:cs typeface="Times New Roman" panose="02020603050405020304" pitchFamily="18" charset="0"/>
              </a:rPr>
              <a:t>1) только от температуры этого тела</a:t>
            </a:r>
          </a:p>
          <a:p>
            <a:pPr algn="just"/>
            <a:r>
              <a:rPr lang="ru-RU" sz="1400" dirty="0">
                <a:latin typeface="Times New Roman" panose="02020603050405020304" pitchFamily="18" charset="0"/>
                <a:cs typeface="Times New Roman" panose="02020603050405020304" pitchFamily="18" charset="0"/>
              </a:rPr>
              <a:t>2) только от массы этого тела</a:t>
            </a:r>
          </a:p>
          <a:p>
            <a:pPr algn="just"/>
            <a:r>
              <a:rPr lang="ru-RU" sz="1400" dirty="0">
                <a:latin typeface="Times New Roman" panose="02020603050405020304" pitchFamily="18" charset="0"/>
                <a:cs typeface="Times New Roman" panose="02020603050405020304" pitchFamily="18" charset="0"/>
              </a:rPr>
              <a:t>3) только от агрегатного состояния вещества</a:t>
            </a:r>
          </a:p>
          <a:p>
            <a:pPr algn="just"/>
            <a:r>
              <a:rPr lang="ru-RU" sz="1400" dirty="0">
                <a:latin typeface="Times New Roman" panose="02020603050405020304" pitchFamily="18" charset="0"/>
                <a:cs typeface="Times New Roman" panose="02020603050405020304" pitchFamily="18" charset="0"/>
              </a:rPr>
              <a:t>4) от температуры, массы тела и агрегатного состояния вещества</a:t>
            </a:r>
            <a:endParaRPr lang="ru-RU" sz="1400" dirty="0">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539552" y="2420888"/>
            <a:ext cx="7704856" cy="3293209"/>
          </a:xfrm>
          <a:prstGeom prst="rect">
            <a:avLst/>
          </a:prstGeom>
        </p:spPr>
        <p:txBody>
          <a:bodyPr wrap="square">
            <a:spAutoFit/>
          </a:bodyPr>
          <a:lstStyle/>
          <a:p>
            <a:pPr algn="just"/>
            <a:r>
              <a:rPr lang="ru-RU" sz="1600" b="1" dirty="0">
                <a:latin typeface="Times New Roman" panose="02020603050405020304" pitchFamily="18" charset="0"/>
                <a:cs typeface="Times New Roman" panose="02020603050405020304" pitchFamily="18" charset="0"/>
              </a:rPr>
              <a:t>Решение</a:t>
            </a:r>
            <a:r>
              <a:rPr lang="ru-RU" sz="1600" b="1"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Внутренней </a:t>
            </a:r>
            <a:r>
              <a:rPr lang="ru-RU" sz="1600" dirty="0">
                <a:latin typeface="Times New Roman" panose="02020603050405020304" pitchFamily="18" charset="0"/>
                <a:cs typeface="Times New Roman" panose="02020603050405020304" pitchFamily="18" charset="0"/>
              </a:rPr>
              <a:t>энергией тела называют сумму кинетической энергии теплового движения его атомов и молекул и потенциальной энергии их взаимодействия между собой. Внутренняя энергия тела увеличивается при нагреве, так как с ростом температуры кинетическая энергия молекул тоже растёт. Однако внутренняя энергия тела зависит не только от его температуры, действующих на него сил и степени раздробленности. При плавлении, затвердевании, конденсации и испарении, то есть, при изменении агрегатного состояния тела, потенциальная энергия связи между его атомами и молекулами тоже изменяется, а значит, изменяется и его внутренняя энергия. Очевидно, что внутренняя энергия тела должна быть пропорциональна его объёму (следовательно и массе) и равна сумме кинетической и потенциальной энергии всех молекул и атомов, из которых состоит это тело. Таким образом, внутренняя энергия зависит и от температуры, и от массы тела, и от агрегатного состояния</a:t>
            </a:r>
            <a:r>
              <a:rPr lang="ru-RU" sz="1600" dirty="0"/>
              <a:t>.</a:t>
            </a:r>
            <a:endParaRPr lang="ru-RU" sz="1600" dirty="0">
              <a:effectLst/>
            </a:endParaRPr>
          </a:p>
        </p:txBody>
      </p:sp>
    </p:spTree>
    <p:extLst>
      <p:ext uri="{BB962C8B-B14F-4D97-AF65-F5344CB8AC3E}">
        <p14:creationId xmlns:p14="http://schemas.microsoft.com/office/powerpoint/2010/main" val="213392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251520" y="260648"/>
            <a:ext cx="8640960" cy="646331"/>
          </a:xfrm>
          <a:prstGeom prst="rect">
            <a:avLst/>
          </a:prstGeom>
        </p:spPr>
        <p:txBody>
          <a:bodyPr wrap="square">
            <a:spAutoFit/>
          </a:bodyPr>
          <a:lstStyle/>
          <a:p>
            <a:r>
              <a:rPr lang="ru-RU" dirty="0"/>
              <a:t>На рисунке приведён график зависимости температуры воды от времени. Какой(-</a:t>
            </a:r>
            <a:r>
              <a:rPr lang="ru-RU" dirty="0" err="1"/>
              <a:t>ие</a:t>
            </a:r>
            <a:r>
              <a:rPr lang="ru-RU" dirty="0"/>
              <a:t>) из участков графика относится(-</a:t>
            </a:r>
            <a:r>
              <a:rPr lang="ru-RU" dirty="0" err="1"/>
              <a:t>ятся</a:t>
            </a:r>
            <a:r>
              <a:rPr lang="ru-RU" dirty="0"/>
              <a:t>) к процессу охлаждения воды</a:t>
            </a:r>
          </a:p>
        </p:txBody>
      </p:sp>
      <p:pic>
        <p:nvPicPr>
          <p:cNvPr id="2051" name="Picture 3" descr="https://phys-oge.sdamgia.ru/get_file?id=12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052736"/>
            <a:ext cx="1905000" cy="12477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699792" y="1124744"/>
            <a:ext cx="3240360" cy="1200329"/>
          </a:xfrm>
          <a:prstGeom prst="rect">
            <a:avLst/>
          </a:prstGeom>
        </p:spPr>
        <p:txBody>
          <a:bodyPr wrap="square">
            <a:spAutoFit/>
          </a:bodyPr>
          <a:lstStyle/>
          <a:p>
            <a:pPr algn="just"/>
            <a:r>
              <a:rPr lang="ru-RU" dirty="0"/>
              <a:t>1) только </a:t>
            </a:r>
            <a:r>
              <a:rPr lang="ru-RU" i="1" dirty="0"/>
              <a:t>ЕЖ</a:t>
            </a:r>
            <a:endParaRPr lang="ru-RU" dirty="0"/>
          </a:p>
          <a:p>
            <a:pPr algn="just"/>
            <a:r>
              <a:rPr lang="ru-RU" dirty="0"/>
              <a:t>2) только </a:t>
            </a:r>
            <a:r>
              <a:rPr lang="ru-RU" i="1" dirty="0"/>
              <a:t>ГД</a:t>
            </a:r>
            <a:endParaRPr lang="ru-RU" dirty="0"/>
          </a:p>
          <a:p>
            <a:pPr algn="just"/>
            <a:r>
              <a:rPr lang="ru-RU" dirty="0"/>
              <a:t>3) </a:t>
            </a:r>
            <a:r>
              <a:rPr lang="ru-RU" i="1" dirty="0"/>
              <a:t>ГД</a:t>
            </a:r>
            <a:r>
              <a:rPr lang="ru-RU" dirty="0"/>
              <a:t> и </a:t>
            </a:r>
            <a:r>
              <a:rPr lang="ru-RU" i="1" dirty="0"/>
              <a:t>ЕЖ</a:t>
            </a:r>
            <a:endParaRPr lang="ru-RU" dirty="0"/>
          </a:p>
          <a:p>
            <a:pPr algn="just"/>
            <a:r>
              <a:rPr lang="ru-RU" dirty="0"/>
              <a:t>4) </a:t>
            </a:r>
            <a:r>
              <a:rPr lang="ru-RU" i="1" dirty="0"/>
              <a:t>ГД</a:t>
            </a:r>
            <a:r>
              <a:rPr lang="ru-RU" dirty="0"/>
              <a:t>, </a:t>
            </a:r>
            <a:r>
              <a:rPr lang="ru-RU" i="1" dirty="0"/>
              <a:t>ДЕ</a:t>
            </a:r>
            <a:r>
              <a:rPr lang="ru-RU" dirty="0"/>
              <a:t> и </a:t>
            </a:r>
            <a:r>
              <a:rPr lang="ru-RU" i="1" dirty="0"/>
              <a:t>ЕЖ</a:t>
            </a:r>
            <a:endParaRPr lang="ru-RU" dirty="0">
              <a:effectLst/>
            </a:endParaRPr>
          </a:p>
        </p:txBody>
      </p:sp>
      <p:sp>
        <p:nvSpPr>
          <p:cNvPr id="4" name="Прямоугольник 3"/>
          <p:cNvSpPr/>
          <p:nvPr/>
        </p:nvSpPr>
        <p:spPr>
          <a:xfrm>
            <a:off x="395536" y="3068960"/>
            <a:ext cx="8136904" cy="1477328"/>
          </a:xfrm>
          <a:prstGeom prst="rect">
            <a:avLst/>
          </a:prstGeom>
        </p:spPr>
        <p:txBody>
          <a:bodyPr wrap="square">
            <a:spAutoFit/>
          </a:bodyPr>
          <a:lstStyle/>
          <a:p>
            <a:pPr algn="just"/>
            <a:r>
              <a:rPr lang="ru-RU" b="1" dirty="0" err="1"/>
              <a:t>Решение.</a:t>
            </a:r>
            <a:r>
              <a:rPr lang="ru-RU" dirty="0" err="1"/>
              <a:t>Температура</a:t>
            </a:r>
            <a:r>
              <a:rPr lang="ru-RU" dirty="0"/>
              <a:t> кипения воды — 100 °С. Следовательно, жидкому состоянию воды соответствуют участки </a:t>
            </a:r>
            <a:r>
              <a:rPr lang="ru-RU" i="1" dirty="0"/>
              <a:t>АБ</a:t>
            </a:r>
            <a:r>
              <a:rPr lang="ru-RU" dirty="0"/>
              <a:t> и </a:t>
            </a:r>
            <a:r>
              <a:rPr lang="ru-RU" i="1" dirty="0"/>
              <a:t>ЕЖ</a:t>
            </a:r>
            <a:r>
              <a:rPr lang="ru-RU" dirty="0"/>
              <a:t>. Охлаждению воды соответствует участок </a:t>
            </a:r>
            <a:r>
              <a:rPr lang="ru-RU" i="1" dirty="0"/>
              <a:t>ЕЖ</a:t>
            </a:r>
            <a:r>
              <a:rPr lang="ru-RU" dirty="0"/>
              <a:t>.</a:t>
            </a:r>
          </a:p>
          <a:p>
            <a:pPr algn="just"/>
            <a:r>
              <a:rPr lang="ru-RU" dirty="0"/>
              <a:t> </a:t>
            </a:r>
          </a:p>
          <a:p>
            <a:pPr algn="just"/>
            <a:r>
              <a:rPr lang="ru-RU" dirty="0"/>
              <a:t>Правильный ответ указан под номером 1.</a:t>
            </a:r>
            <a:endParaRPr lang="ru-RU" dirty="0">
              <a:effectLst/>
            </a:endParaRPr>
          </a:p>
        </p:txBody>
      </p:sp>
    </p:spTree>
    <p:extLst>
      <p:ext uri="{BB962C8B-B14F-4D97-AF65-F5344CB8AC3E}">
        <p14:creationId xmlns:p14="http://schemas.microsoft.com/office/powerpoint/2010/main" val="373122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251520" y="260648"/>
            <a:ext cx="8712968" cy="646331"/>
          </a:xfrm>
          <a:prstGeom prst="rect">
            <a:avLst/>
          </a:prstGeom>
        </p:spPr>
        <p:txBody>
          <a:bodyPr wrap="square">
            <a:spAutoFit/>
          </a:bodyPr>
          <a:lstStyle/>
          <a:p>
            <a:r>
              <a:rPr lang="ru-RU" dirty="0"/>
              <a:t>На рисунке изображён график зависимости температуры </a:t>
            </a:r>
            <a:r>
              <a:rPr lang="ru-RU" i="1" dirty="0"/>
              <a:t>t</a:t>
            </a:r>
            <a:r>
              <a:rPr lang="ru-RU" dirty="0"/>
              <a:t> двух килограммов некоторой жидкости от сообщаемого ей количества теплоты </a:t>
            </a:r>
            <a:r>
              <a:rPr lang="ru-RU" i="1" dirty="0"/>
              <a:t>Q</a:t>
            </a:r>
            <a:r>
              <a:rPr lang="ru-RU" dirty="0"/>
              <a:t>.</a:t>
            </a:r>
          </a:p>
        </p:txBody>
      </p:sp>
      <p:pic>
        <p:nvPicPr>
          <p:cNvPr id="3075" name="Picture 3" descr="https://phys-oge.sdamgia.ru/get_file?id=149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268760"/>
            <a:ext cx="2247900" cy="19621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059832" y="1124744"/>
            <a:ext cx="5328592" cy="2031325"/>
          </a:xfrm>
          <a:prstGeom prst="rect">
            <a:avLst/>
          </a:prstGeom>
        </p:spPr>
        <p:txBody>
          <a:bodyPr wrap="square">
            <a:spAutoFit/>
          </a:bodyPr>
          <a:lstStyle/>
          <a:p>
            <a:pPr algn="just"/>
            <a:r>
              <a:rPr lang="ru-RU" dirty="0"/>
              <a:t>Чему равна удельная теплоёмкость этой жидкости?</a:t>
            </a:r>
          </a:p>
          <a:p>
            <a:pPr algn="just"/>
            <a:r>
              <a:rPr lang="ru-RU" dirty="0"/>
              <a:t> </a:t>
            </a:r>
          </a:p>
          <a:p>
            <a:pPr algn="just"/>
            <a:r>
              <a:rPr lang="ru-RU" dirty="0"/>
              <a:t>1) 1600 Дж/(кг · °С)</a:t>
            </a:r>
          </a:p>
          <a:p>
            <a:pPr algn="just"/>
            <a:r>
              <a:rPr lang="ru-RU" dirty="0"/>
              <a:t>2) 3200 Дж/(кг · °С)</a:t>
            </a:r>
          </a:p>
          <a:p>
            <a:pPr algn="just"/>
            <a:r>
              <a:rPr lang="ru-RU" dirty="0"/>
              <a:t>3) 1562,5 Дж/(кг · °С)</a:t>
            </a:r>
          </a:p>
          <a:p>
            <a:pPr algn="just"/>
            <a:r>
              <a:rPr lang="ru-RU" dirty="0"/>
              <a:t>4) 800 Дж/(кг · °С)</a:t>
            </a:r>
            <a:endParaRPr lang="ru-RU" dirty="0">
              <a:effectLst/>
            </a:endParaRPr>
          </a:p>
        </p:txBody>
      </p:sp>
      <p:sp>
        <p:nvSpPr>
          <p:cNvPr id="8" name="Прямоугольник 7"/>
          <p:cNvSpPr/>
          <p:nvPr/>
        </p:nvSpPr>
        <p:spPr>
          <a:xfrm>
            <a:off x="395536" y="3429001"/>
            <a:ext cx="8424936" cy="1200329"/>
          </a:xfrm>
          <a:prstGeom prst="rect">
            <a:avLst/>
          </a:prstGeom>
        </p:spPr>
        <p:txBody>
          <a:bodyPr wrap="square">
            <a:spAutoFit/>
          </a:bodyPr>
          <a:lstStyle/>
          <a:p>
            <a:pPr algn="just"/>
            <a:r>
              <a:rPr lang="ru-RU" b="1" dirty="0"/>
              <a:t>Решение</a:t>
            </a:r>
            <a:r>
              <a:rPr lang="ru-RU" b="1" dirty="0" smtClean="0"/>
              <a:t>. </a:t>
            </a:r>
            <a:r>
              <a:rPr lang="ru-RU" dirty="0" smtClean="0"/>
              <a:t>Удельная </a:t>
            </a:r>
            <a:r>
              <a:rPr lang="ru-RU" dirty="0"/>
              <a:t>теплоёмкость — величина, характеризующая количество теплоты, необходимое для того, чтобы нагреть тело массой 1 кг на 1 градус. Определив из графика затраченное на нагрев количество теплоты в джоулях с 20 °С до 40 °С, находим:</a:t>
            </a:r>
            <a:endParaRPr lang="ru-RU" dirty="0">
              <a:effectLst/>
            </a:endParaRPr>
          </a:p>
        </p:txBody>
      </p:sp>
      <p:pic>
        <p:nvPicPr>
          <p:cNvPr id="308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4611420"/>
            <a:ext cx="5619744" cy="689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Прямоугольник 8"/>
          <p:cNvSpPr/>
          <p:nvPr/>
        </p:nvSpPr>
        <p:spPr>
          <a:xfrm rot="10800000" flipV="1">
            <a:off x="539552" y="5598532"/>
            <a:ext cx="8424936" cy="369332"/>
          </a:xfrm>
          <a:prstGeom prst="rect">
            <a:avLst/>
          </a:prstGeom>
        </p:spPr>
        <p:txBody>
          <a:bodyPr wrap="square">
            <a:spAutoFit/>
          </a:bodyPr>
          <a:lstStyle/>
          <a:p>
            <a:r>
              <a:rPr lang="ru-RU" dirty="0"/>
              <a:t>Правильный ответ указан под номером 1.</a:t>
            </a:r>
          </a:p>
        </p:txBody>
      </p:sp>
    </p:spTree>
    <p:extLst>
      <p:ext uri="{BB962C8B-B14F-4D97-AF65-F5344CB8AC3E}">
        <p14:creationId xmlns:p14="http://schemas.microsoft.com/office/powerpoint/2010/main" val="327813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80"/>
                                        </p:tgtEl>
                                        <p:attrNameLst>
                                          <p:attrName>style.visibility</p:attrName>
                                        </p:attrNameLst>
                                      </p:cBhvr>
                                      <p:to>
                                        <p:strVal val="visible"/>
                                      </p:to>
                                    </p:set>
                                    <p:animEffect transition="in" filter="fade">
                                      <p:cBhvr>
                                        <p:cTn id="14" dur="1000"/>
                                        <p:tgtEl>
                                          <p:spTgt spid="3080"/>
                                        </p:tgtEl>
                                      </p:cBhvr>
                                    </p:animEffect>
                                    <p:anim calcmode="lin" valueType="num">
                                      <p:cBhvr>
                                        <p:cTn id="15" dur="1000" fill="hold"/>
                                        <p:tgtEl>
                                          <p:spTgt spid="3080"/>
                                        </p:tgtEl>
                                        <p:attrNameLst>
                                          <p:attrName>ppt_x</p:attrName>
                                        </p:attrNameLst>
                                      </p:cBhvr>
                                      <p:tavLst>
                                        <p:tav tm="0">
                                          <p:val>
                                            <p:strVal val="#ppt_x"/>
                                          </p:val>
                                        </p:tav>
                                        <p:tav tm="100000">
                                          <p:val>
                                            <p:strVal val="#ppt_x"/>
                                          </p:val>
                                        </p:tav>
                                      </p:tavLst>
                                    </p:anim>
                                    <p:anim calcmode="lin" valueType="num">
                                      <p:cBhvr>
                                        <p:cTn id="16" dur="1000" fill="hold"/>
                                        <p:tgtEl>
                                          <p:spTgt spid="308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Прямоугольник 2"/>
          <p:cNvSpPr/>
          <p:nvPr/>
        </p:nvSpPr>
        <p:spPr>
          <a:xfrm>
            <a:off x="251520" y="332656"/>
            <a:ext cx="8640960" cy="1200329"/>
          </a:xfrm>
          <a:prstGeom prst="rect">
            <a:avLst/>
          </a:prstGeom>
        </p:spPr>
        <p:txBody>
          <a:bodyPr wrap="square">
            <a:spAutoFit/>
          </a:bodyPr>
          <a:lstStyle/>
          <a:p>
            <a:r>
              <a:rPr lang="ru-RU" dirty="0"/>
              <a:t>На рисунке представлен график зависимости температуры вещества </a:t>
            </a:r>
            <a:r>
              <a:rPr lang="ru-RU" i="1" dirty="0"/>
              <a:t>t</a:t>
            </a:r>
            <a:r>
              <a:rPr lang="ru-RU" dirty="0"/>
              <a:t> от полученного количества теплоты </a:t>
            </a:r>
            <a:r>
              <a:rPr lang="ru-RU" i="1" dirty="0"/>
              <a:t>Q</a:t>
            </a:r>
            <a:r>
              <a:rPr lang="ru-RU" dirty="0"/>
              <a:t> в процессе нагревания. Первоначально вещество находилось в твёрдом состоянии. Какому агрегатному состоянию соответствует точка А на графике?</a:t>
            </a:r>
          </a:p>
        </p:txBody>
      </p:sp>
      <p:pic>
        <p:nvPicPr>
          <p:cNvPr id="1029" name="Picture 5" descr="https://phys-oge.sdamgia.ru/get_file?id=11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391" y="1484784"/>
            <a:ext cx="2181225" cy="18192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771800" y="1844825"/>
            <a:ext cx="5544616" cy="1200329"/>
          </a:xfrm>
          <a:prstGeom prst="rect">
            <a:avLst/>
          </a:prstGeom>
        </p:spPr>
        <p:txBody>
          <a:bodyPr wrap="square">
            <a:spAutoFit/>
          </a:bodyPr>
          <a:lstStyle/>
          <a:p>
            <a:pPr algn="just"/>
            <a:r>
              <a:rPr lang="ru-RU" dirty="0"/>
              <a:t>1) твёрдому состоянию</a:t>
            </a:r>
          </a:p>
          <a:p>
            <a:pPr algn="just"/>
            <a:r>
              <a:rPr lang="ru-RU" dirty="0"/>
              <a:t>2) жидкому состоянию</a:t>
            </a:r>
          </a:p>
          <a:p>
            <a:pPr algn="just"/>
            <a:r>
              <a:rPr lang="ru-RU" dirty="0"/>
              <a:t>3) газообразному состоянию</a:t>
            </a:r>
          </a:p>
          <a:p>
            <a:pPr algn="just"/>
            <a:r>
              <a:rPr lang="ru-RU" dirty="0"/>
              <a:t>4) частично твёрдому, частично жидкому состоянию</a:t>
            </a:r>
            <a:endParaRPr lang="ru-RU" dirty="0">
              <a:effectLst/>
            </a:endParaRPr>
          </a:p>
        </p:txBody>
      </p:sp>
      <p:sp>
        <p:nvSpPr>
          <p:cNvPr id="5" name="Прямоугольник 4"/>
          <p:cNvSpPr/>
          <p:nvPr/>
        </p:nvSpPr>
        <p:spPr>
          <a:xfrm>
            <a:off x="467544" y="4005064"/>
            <a:ext cx="8136904" cy="1754326"/>
          </a:xfrm>
          <a:prstGeom prst="rect">
            <a:avLst/>
          </a:prstGeom>
        </p:spPr>
        <p:txBody>
          <a:bodyPr wrap="square">
            <a:spAutoFit/>
          </a:bodyPr>
          <a:lstStyle/>
          <a:p>
            <a:pPr algn="just"/>
            <a:r>
              <a:rPr lang="ru-RU" b="1" dirty="0" err="1"/>
              <a:t>Решение.</a:t>
            </a:r>
            <a:r>
              <a:rPr lang="ru-RU" dirty="0" err="1"/>
              <a:t>Поскольку</a:t>
            </a:r>
            <a:r>
              <a:rPr lang="ru-RU" dirty="0"/>
              <a:t> первоначально вещество находилось в твёрдом состоянии и точка А находится в начале горизонтального участка, соответствующего плавлению вещества, точка А соответствует твёрдому состоянию вещества.</a:t>
            </a:r>
          </a:p>
          <a:p>
            <a:pPr algn="just"/>
            <a:r>
              <a:rPr lang="ru-RU" dirty="0"/>
              <a:t> </a:t>
            </a:r>
          </a:p>
          <a:p>
            <a:pPr algn="just"/>
            <a:r>
              <a:rPr lang="ru-RU" dirty="0"/>
              <a:t>Правильный ответ указан под номером 1.</a:t>
            </a:r>
            <a:endParaRPr lang="ru-RU" dirty="0">
              <a:effectLst/>
            </a:endParaRPr>
          </a:p>
        </p:txBody>
      </p:sp>
    </p:spTree>
    <p:extLst>
      <p:ext uri="{BB962C8B-B14F-4D97-AF65-F5344CB8AC3E}">
        <p14:creationId xmlns:p14="http://schemas.microsoft.com/office/powerpoint/2010/main" val="342877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620688"/>
            <a:ext cx="8352928" cy="3108543"/>
          </a:xfrm>
          <a:prstGeom prst="rect">
            <a:avLst/>
          </a:prstGeom>
        </p:spPr>
        <p:txBody>
          <a:bodyPr wrap="square">
            <a:spAutoFit/>
          </a:bodyPr>
          <a:lstStyle/>
          <a:p>
            <a:endParaRPr lang="ru-RU" sz="2800" dirty="0" smtClean="0">
              <a:solidFill>
                <a:prstClr val="black"/>
              </a:solidFill>
              <a:ea typeface="+mj-ea"/>
              <a:cs typeface="+mj-cs"/>
            </a:endParaRPr>
          </a:p>
          <a:p>
            <a:endParaRPr lang="ru-RU" sz="2800" dirty="0">
              <a:solidFill>
                <a:prstClr val="black"/>
              </a:solidFill>
              <a:ea typeface="+mj-ea"/>
              <a:cs typeface="+mj-cs"/>
            </a:endParaRPr>
          </a:p>
          <a:p>
            <a:endParaRPr lang="ru-RU" sz="2800" dirty="0" smtClean="0">
              <a:solidFill>
                <a:prstClr val="black"/>
              </a:solidFill>
              <a:ea typeface="+mj-ea"/>
              <a:cs typeface="+mj-cs"/>
            </a:endParaRPr>
          </a:p>
          <a:p>
            <a:endParaRPr lang="ru-RU" sz="2800" dirty="0">
              <a:solidFill>
                <a:prstClr val="black"/>
              </a:solidFill>
              <a:ea typeface="+mj-ea"/>
              <a:cs typeface="+mj-cs"/>
            </a:endParaRPr>
          </a:p>
          <a:p>
            <a:pPr algn="ctr"/>
            <a:r>
              <a:rPr lang="ru-RU" sz="2800" b="1" dirty="0" smtClean="0">
                <a:solidFill>
                  <a:prstClr val="black"/>
                </a:solidFill>
                <a:latin typeface="Times New Roman" panose="02020603050405020304" pitchFamily="18" charset="0"/>
                <a:ea typeface="+mj-ea"/>
                <a:cs typeface="Times New Roman" panose="02020603050405020304" pitchFamily="18" charset="0"/>
              </a:rPr>
              <a:t>На </a:t>
            </a:r>
            <a:r>
              <a:rPr lang="ru-RU" sz="2800" b="1" dirty="0">
                <a:solidFill>
                  <a:prstClr val="black"/>
                </a:solidFill>
                <a:latin typeface="Times New Roman" panose="02020603050405020304" pitchFamily="18" charset="0"/>
                <a:ea typeface="+mj-ea"/>
                <a:cs typeface="Times New Roman" panose="02020603050405020304" pitchFamily="18" charset="0"/>
              </a:rPr>
              <a:t>сайте РЕШУ ОГЭ </a:t>
            </a:r>
            <a:r>
              <a:rPr lang="ru-RU" sz="2800" b="1" dirty="0" smtClean="0">
                <a:solidFill>
                  <a:prstClr val="black"/>
                </a:solidFill>
                <a:latin typeface="Times New Roman" panose="02020603050405020304" pitchFamily="18" charset="0"/>
                <a:ea typeface="+mj-ea"/>
                <a:cs typeface="Times New Roman" panose="02020603050405020304" pitchFamily="18" charset="0"/>
              </a:rPr>
              <a:t>самостоятельно проработайте </a:t>
            </a:r>
          </a:p>
          <a:p>
            <a:pPr algn="ctr"/>
            <a:r>
              <a:rPr lang="ru-RU" sz="2800" b="1" dirty="0" smtClean="0">
                <a:solidFill>
                  <a:prstClr val="black"/>
                </a:solidFill>
                <a:latin typeface="Times New Roman" panose="02020603050405020304" pitchFamily="18" charset="0"/>
                <a:ea typeface="+mj-ea"/>
                <a:cs typeface="Times New Roman" panose="02020603050405020304" pitchFamily="18" charset="0"/>
              </a:rPr>
              <a:t>раздел </a:t>
            </a:r>
            <a:r>
              <a:rPr lang="ru-RU" sz="2800" b="1" dirty="0">
                <a:solidFill>
                  <a:prstClr val="black"/>
                </a:solidFill>
                <a:latin typeface="Times New Roman" panose="02020603050405020304" pitchFamily="18" charset="0"/>
                <a:ea typeface="+mj-ea"/>
                <a:cs typeface="Times New Roman" panose="02020603050405020304" pitchFamily="18" charset="0"/>
              </a:rPr>
              <a:t>Тепловые явления Часть 1.</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003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04664"/>
            <a:ext cx="8640960" cy="1323439"/>
          </a:xfrm>
          <a:prstGeom prst="rect">
            <a:avLst/>
          </a:prstGeom>
        </p:spPr>
        <p:txBody>
          <a:bodyPr wrap="square">
            <a:spAutoFit/>
          </a:bodyPr>
          <a:lstStyle/>
          <a:p>
            <a:pPr>
              <a:lnSpc>
                <a:spcPts val="1575"/>
              </a:lnSpc>
              <a:spcAft>
                <a:spcPts val="1125"/>
              </a:spcAft>
            </a:pPr>
            <a:r>
              <a:rPr lang="ru-RU" sz="1600" b="1" dirty="0">
                <a:latin typeface="Times New Roman"/>
                <a:ea typeface="Times New Roman"/>
                <a:cs typeface="Times New Roman"/>
              </a:rPr>
              <a:t>Равномерное вращение</a:t>
            </a:r>
            <a:r>
              <a:rPr lang="ru-RU" sz="1600" dirty="0">
                <a:latin typeface="Times New Roman"/>
                <a:ea typeface="Times New Roman"/>
                <a:cs typeface="Times New Roman"/>
              </a:rPr>
              <a:t> – движение точки с постоянной по модулю скоростью (</a:t>
            </a:r>
            <a:r>
              <a:rPr lang="ru-RU" sz="1600" b="1" i="1" dirty="0">
                <a:latin typeface="Times New Roman"/>
                <a:ea typeface="Times New Roman"/>
                <a:cs typeface="Times New Roman"/>
              </a:rPr>
              <a:t>ʋ = </a:t>
            </a:r>
            <a:r>
              <a:rPr lang="ru-RU" sz="1600" b="1" i="1" dirty="0" err="1">
                <a:latin typeface="Times New Roman"/>
                <a:ea typeface="Times New Roman"/>
                <a:cs typeface="Times New Roman"/>
              </a:rPr>
              <a:t>const</a:t>
            </a:r>
            <a:r>
              <a:rPr lang="ru-RU" sz="1600" dirty="0">
                <a:latin typeface="Times New Roman"/>
                <a:ea typeface="Times New Roman"/>
                <a:cs typeface="Times New Roman"/>
              </a:rPr>
              <a:t>) по траектории, представляющей собой окружность. Равномерное движение точки по окружности – это движение, при котором точка за любые равные промежутки времени проходит равные </a:t>
            </a:r>
            <a:r>
              <a:rPr lang="ru-RU" sz="1600" dirty="0" smtClean="0">
                <a:latin typeface="Times New Roman"/>
                <a:ea typeface="Times New Roman"/>
                <a:cs typeface="Times New Roman"/>
              </a:rPr>
              <a:t>пути. Но </a:t>
            </a:r>
            <a:r>
              <a:rPr lang="ru-RU" sz="1600" dirty="0">
                <a:latin typeface="Times New Roman"/>
                <a:ea typeface="Times New Roman"/>
                <a:cs typeface="Times New Roman"/>
              </a:rPr>
              <a:t>так как скорость всегда направлена по касательной к траектории движения, то по направлению она изменяется. Значит, равномерное движение по окружности – это </a:t>
            </a:r>
            <a:r>
              <a:rPr lang="ru-RU" sz="1600" b="1" dirty="0">
                <a:latin typeface="Times New Roman"/>
                <a:ea typeface="Times New Roman"/>
                <a:cs typeface="Times New Roman"/>
              </a:rPr>
              <a:t>ускоренное движение!</a:t>
            </a:r>
            <a:endParaRPr lang="ru-RU" sz="1600" dirty="0">
              <a:effectLst/>
              <a:latin typeface="Calibri"/>
              <a:ea typeface="Calibri"/>
              <a:cs typeface="Times New Roman"/>
            </a:endParaRPr>
          </a:p>
        </p:txBody>
      </p:sp>
      <p:sp>
        <p:nvSpPr>
          <p:cNvPr id="11" name="Прямоугольник 10"/>
          <p:cNvSpPr/>
          <p:nvPr/>
        </p:nvSpPr>
        <p:spPr>
          <a:xfrm>
            <a:off x="539552" y="1628800"/>
            <a:ext cx="7992888" cy="369332"/>
          </a:xfrm>
          <a:prstGeom prst="rect">
            <a:avLst/>
          </a:prstGeom>
        </p:spPr>
        <p:txBody>
          <a:bodyPr wrap="square">
            <a:spAutoFit/>
          </a:bodyPr>
          <a:lstStyle/>
          <a:p>
            <a:pPr algn="ctr"/>
            <a:r>
              <a:rPr lang="ru-RU" b="1" i="1" dirty="0">
                <a:latin typeface="Times"/>
                <a:ea typeface="Times New Roman"/>
              </a:rPr>
              <a:t>Величины, характеризующие равномерное вращение</a:t>
            </a:r>
            <a:endParaRPr lang="ru-RU" b="1" dirty="0"/>
          </a:p>
        </p:txBody>
      </p:sp>
      <p:sp>
        <p:nvSpPr>
          <p:cNvPr id="21" name="Прямоугольник 20"/>
          <p:cNvSpPr/>
          <p:nvPr/>
        </p:nvSpPr>
        <p:spPr>
          <a:xfrm>
            <a:off x="323528" y="1998132"/>
            <a:ext cx="5184576" cy="338554"/>
          </a:xfrm>
          <a:prstGeom prst="rect">
            <a:avLst/>
          </a:prstGeom>
        </p:spPr>
        <p:txBody>
          <a:bodyPr wrap="square">
            <a:spAutoFit/>
          </a:bodyPr>
          <a:lstStyle/>
          <a:p>
            <a:r>
              <a:rPr lang="ru-RU" sz="1600" b="1" dirty="0">
                <a:solidFill>
                  <a:srgbClr val="581E1E"/>
                </a:solidFill>
                <a:latin typeface="Times New Roman"/>
                <a:ea typeface="Times New Roman"/>
              </a:rPr>
              <a:t>Линейная скорость равномерного вращения</a:t>
            </a:r>
            <a:r>
              <a:rPr lang="ru-RU" sz="1600" dirty="0">
                <a:solidFill>
                  <a:srgbClr val="581E1E"/>
                </a:solidFill>
                <a:latin typeface="Times New Roman"/>
                <a:ea typeface="Times New Roman"/>
              </a:rPr>
              <a:t> </a:t>
            </a:r>
            <a:endParaRPr lang="ru-RU" sz="1600" dirty="0"/>
          </a:p>
        </p:txBody>
      </p:sp>
      <p:pic>
        <p:nvPicPr>
          <p:cNvPr id="35" name="Рисунок 34" descr="https://uchitel.pro/wp-content/uploads/2019/04/2019-04-11_22-06-42.jpg"/>
          <p:cNvPicPr/>
          <p:nvPr/>
        </p:nvPicPr>
        <p:blipFill>
          <a:blip r:embed="rId2">
            <a:extLst>
              <a:ext uri="{28A0092B-C50C-407E-A947-70E740481C1C}">
                <a14:useLocalDpi xmlns:a14="http://schemas.microsoft.com/office/drawing/2010/main" val="0"/>
              </a:ext>
            </a:extLst>
          </a:blip>
          <a:srcRect/>
          <a:stretch>
            <a:fillRect/>
          </a:stretch>
        </p:blipFill>
        <p:spPr bwMode="auto">
          <a:xfrm>
            <a:off x="5508104" y="1998133"/>
            <a:ext cx="1080120" cy="369332"/>
          </a:xfrm>
          <a:prstGeom prst="rect">
            <a:avLst/>
          </a:prstGeom>
          <a:noFill/>
          <a:ln>
            <a:noFill/>
          </a:ln>
        </p:spPr>
      </p:pic>
      <p:sp>
        <p:nvSpPr>
          <p:cNvPr id="22" name="Прямоугольник 21"/>
          <p:cNvSpPr/>
          <p:nvPr/>
        </p:nvSpPr>
        <p:spPr>
          <a:xfrm>
            <a:off x="467544" y="2367465"/>
            <a:ext cx="8208912" cy="707886"/>
          </a:xfrm>
          <a:prstGeom prst="rect">
            <a:avLst/>
          </a:prstGeom>
        </p:spPr>
        <p:txBody>
          <a:bodyPr wrap="square">
            <a:spAutoFit/>
          </a:bodyPr>
          <a:lstStyle/>
          <a:p>
            <a:pPr marL="342900" lvl="0" indent="-342900">
              <a:lnSpc>
                <a:spcPts val="1575"/>
              </a:lnSpc>
              <a:spcAft>
                <a:spcPts val="225"/>
              </a:spcAft>
              <a:tabLst>
                <a:tab pos="457200" algn="l"/>
              </a:tabLst>
            </a:pPr>
            <a:r>
              <a:rPr lang="ru-RU" sz="1600" dirty="0">
                <a:solidFill>
                  <a:srgbClr val="581E1E"/>
                </a:solidFill>
                <a:latin typeface="Times New Roman"/>
                <a:ea typeface="Times New Roman"/>
                <a:cs typeface="Times New Roman"/>
              </a:rPr>
              <a:t>По величине </a:t>
            </a:r>
            <a:r>
              <a:rPr lang="ru-RU" sz="1600" b="1" i="1" dirty="0">
                <a:solidFill>
                  <a:srgbClr val="581E1E"/>
                </a:solidFill>
                <a:latin typeface="Times New Roman"/>
                <a:ea typeface="Times New Roman"/>
                <a:cs typeface="Times New Roman"/>
              </a:rPr>
              <a:t>ʋ = l</a:t>
            </a:r>
            <a:r>
              <a:rPr lang="ru-RU" sz="1600" dirty="0">
                <a:solidFill>
                  <a:srgbClr val="581E1E"/>
                </a:solidFill>
                <a:latin typeface="Times New Roman"/>
                <a:ea typeface="Times New Roman"/>
                <a:cs typeface="Times New Roman"/>
              </a:rPr>
              <a:t> </a:t>
            </a:r>
            <a:r>
              <a:rPr lang="ru-RU" sz="1600" b="1" i="1" dirty="0">
                <a:solidFill>
                  <a:srgbClr val="581E1E"/>
                </a:solidFill>
                <a:latin typeface="Times New Roman"/>
                <a:ea typeface="Times New Roman"/>
                <a:cs typeface="Times New Roman"/>
              </a:rPr>
              <a:t>/ t</a:t>
            </a:r>
            <a:r>
              <a:rPr lang="ru-RU" sz="1600" dirty="0">
                <a:solidFill>
                  <a:srgbClr val="581E1E"/>
                </a:solidFill>
                <a:latin typeface="Times New Roman"/>
                <a:ea typeface="Times New Roman"/>
                <a:cs typeface="Times New Roman"/>
              </a:rPr>
              <a:t>, где </a:t>
            </a:r>
            <a:r>
              <a:rPr lang="ru-RU" sz="1600" b="1" i="1" dirty="0">
                <a:solidFill>
                  <a:srgbClr val="581E1E"/>
                </a:solidFill>
                <a:latin typeface="Times New Roman"/>
                <a:ea typeface="Times New Roman"/>
                <a:cs typeface="Times New Roman"/>
              </a:rPr>
              <a:t>l</a:t>
            </a:r>
            <a:r>
              <a:rPr lang="ru-RU" sz="1600" dirty="0">
                <a:solidFill>
                  <a:srgbClr val="581E1E"/>
                </a:solidFill>
                <a:latin typeface="Times New Roman"/>
                <a:ea typeface="Times New Roman"/>
                <a:cs typeface="Times New Roman"/>
              </a:rPr>
              <a:t> – путь, пройденный по дуге окружности </a:t>
            </a:r>
            <a:r>
              <a:rPr lang="ru-RU" sz="1600" dirty="0" smtClean="0">
                <a:solidFill>
                  <a:srgbClr val="581E1E"/>
                </a:solidFill>
                <a:latin typeface="Times New Roman"/>
                <a:ea typeface="Times New Roman"/>
                <a:cs typeface="Times New Roman"/>
              </a:rPr>
              <a:t>за        промежуток </a:t>
            </a:r>
            <a:r>
              <a:rPr lang="ru-RU" sz="1600" dirty="0">
                <a:solidFill>
                  <a:srgbClr val="581E1E"/>
                </a:solidFill>
                <a:latin typeface="Times New Roman"/>
                <a:ea typeface="Times New Roman"/>
                <a:cs typeface="Times New Roman"/>
              </a:rPr>
              <a:t>времени </a:t>
            </a:r>
            <a:r>
              <a:rPr lang="ru-RU" sz="1600" b="1" i="1" dirty="0">
                <a:solidFill>
                  <a:srgbClr val="581E1E"/>
                </a:solidFill>
                <a:latin typeface="Times New Roman"/>
                <a:ea typeface="Times New Roman"/>
                <a:cs typeface="Times New Roman"/>
              </a:rPr>
              <a:t>t</a:t>
            </a:r>
            <a:r>
              <a:rPr lang="ru-RU" sz="1600" dirty="0">
                <a:solidFill>
                  <a:srgbClr val="581E1E"/>
                </a:solidFill>
                <a:latin typeface="Times New Roman"/>
                <a:ea typeface="Times New Roman"/>
                <a:cs typeface="Times New Roman"/>
              </a:rPr>
              <a:t>. Вектор линейной скорости в каждой точке направлен по касательной к дуге окружности в данной точке</a:t>
            </a:r>
            <a:r>
              <a:rPr lang="ru-RU" dirty="0">
                <a:solidFill>
                  <a:srgbClr val="581E1E"/>
                </a:solidFill>
                <a:latin typeface="Times New Roman"/>
                <a:ea typeface="Times New Roman"/>
                <a:cs typeface="Times New Roman"/>
              </a:rPr>
              <a:t>.</a:t>
            </a:r>
            <a:endParaRPr lang="ru-RU" sz="1400" dirty="0">
              <a:effectLst/>
              <a:latin typeface="Calibri"/>
              <a:ea typeface="Calibri"/>
              <a:cs typeface="Times New Roman"/>
            </a:endParaRPr>
          </a:p>
        </p:txBody>
      </p:sp>
      <p:sp>
        <p:nvSpPr>
          <p:cNvPr id="23" name="Прямоугольник 22"/>
          <p:cNvSpPr/>
          <p:nvPr/>
        </p:nvSpPr>
        <p:spPr>
          <a:xfrm>
            <a:off x="467544" y="3075351"/>
            <a:ext cx="2448273" cy="338554"/>
          </a:xfrm>
          <a:prstGeom prst="rect">
            <a:avLst/>
          </a:prstGeom>
        </p:spPr>
        <p:txBody>
          <a:bodyPr wrap="square">
            <a:spAutoFit/>
          </a:bodyPr>
          <a:lstStyle/>
          <a:p>
            <a:r>
              <a:rPr lang="ru-RU" sz="1600" b="1" dirty="0" smtClean="0">
                <a:solidFill>
                  <a:srgbClr val="581E1E"/>
                </a:solidFill>
                <a:latin typeface="Times New Roman"/>
                <a:ea typeface="Times New Roman"/>
              </a:rPr>
              <a:t>Период </a:t>
            </a:r>
            <a:r>
              <a:rPr lang="ru-RU" sz="1600" b="1" dirty="0">
                <a:solidFill>
                  <a:srgbClr val="581E1E"/>
                </a:solidFill>
                <a:latin typeface="Times New Roman"/>
                <a:ea typeface="Times New Roman"/>
              </a:rPr>
              <a:t>обращения </a:t>
            </a:r>
            <a:endParaRPr lang="ru-RU" sz="1600" dirty="0"/>
          </a:p>
        </p:txBody>
      </p:sp>
      <p:pic>
        <p:nvPicPr>
          <p:cNvPr id="38" name="Рисунок 37" descr="https://uchitel.pro/wp-content/uploads/2019/04/2019-04-11_22-07-00.jpg"/>
          <p:cNvPicPr/>
          <p:nvPr/>
        </p:nvPicPr>
        <p:blipFill>
          <a:blip r:embed="rId3">
            <a:extLst>
              <a:ext uri="{28A0092B-C50C-407E-A947-70E740481C1C}">
                <a14:useLocalDpi xmlns:a14="http://schemas.microsoft.com/office/drawing/2010/main" val="0"/>
              </a:ext>
            </a:extLst>
          </a:blip>
          <a:srcRect/>
          <a:stretch>
            <a:fillRect/>
          </a:stretch>
        </p:blipFill>
        <p:spPr bwMode="auto">
          <a:xfrm>
            <a:off x="3131840" y="3013564"/>
            <a:ext cx="1548172" cy="290934"/>
          </a:xfrm>
          <a:prstGeom prst="rect">
            <a:avLst/>
          </a:prstGeom>
          <a:noFill/>
          <a:ln>
            <a:noFill/>
          </a:ln>
        </p:spPr>
      </p:pic>
      <p:pic>
        <p:nvPicPr>
          <p:cNvPr id="41" name="Рисунок 40" descr="https://uchitel.pro/wp-content/uploads/2019/04/2019-04-11_22-07-19.jpg"/>
          <p:cNvPicPr/>
          <p:nvPr/>
        </p:nvPicPr>
        <p:blipFill>
          <a:blip r:embed="rId4">
            <a:extLst>
              <a:ext uri="{28A0092B-C50C-407E-A947-70E740481C1C}">
                <a14:useLocalDpi xmlns:a14="http://schemas.microsoft.com/office/drawing/2010/main" val="0"/>
              </a:ext>
            </a:extLst>
          </a:blip>
          <a:srcRect/>
          <a:stretch>
            <a:fillRect/>
          </a:stretch>
        </p:blipFill>
        <p:spPr bwMode="auto">
          <a:xfrm>
            <a:off x="2915817" y="3947386"/>
            <a:ext cx="1440160" cy="273702"/>
          </a:xfrm>
          <a:prstGeom prst="rect">
            <a:avLst/>
          </a:prstGeom>
          <a:noFill/>
          <a:ln>
            <a:noFill/>
          </a:ln>
        </p:spPr>
      </p:pic>
      <p:sp>
        <p:nvSpPr>
          <p:cNvPr id="26" name="Прямоугольник 25"/>
          <p:cNvSpPr/>
          <p:nvPr/>
        </p:nvSpPr>
        <p:spPr>
          <a:xfrm rot="10800000" flipV="1">
            <a:off x="467544" y="4421850"/>
            <a:ext cx="7870498" cy="1077218"/>
          </a:xfrm>
          <a:prstGeom prst="rect">
            <a:avLst/>
          </a:prstGeom>
        </p:spPr>
        <p:txBody>
          <a:bodyPr wrap="square">
            <a:spAutoFit/>
          </a:bodyPr>
          <a:lstStyle/>
          <a:p>
            <a:r>
              <a:rPr lang="ru-RU" sz="1600" dirty="0">
                <a:solidFill>
                  <a:srgbClr val="581E1E"/>
                </a:solidFill>
                <a:latin typeface="Times New Roman"/>
                <a:ea typeface="Times New Roman"/>
              </a:rPr>
              <a:t>Число оборотов в единицу времени: </a:t>
            </a:r>
            <a:r>
              <a:rPr lang="ru-RU" sz="1600" b="1" dirty="0">
                <a:solidFill>
                  <a:srgbClr val="581E1E"/>
                </a:solidFill>
                <a:latin typeface="Times New Roman"/>
                <a:ea typeface="Times New Roman"/>
              </a:rPr>
              <a:t>v = </a:t>
            </a:r>
            <a:r>
              <a:rPr lang="ru-RU" sz="1600" b="1" dirty="0" smtClean="0">
                <a:solidFill>
                  <a:srgbClr val="581E1E"/>
                </a:solidFill>
                <a:latin typeface="Times New Roman"/>
                <a:ea typeface="Times New Roman"/>
              </a:rPr>
              <a:t>N </a:t>
            </a:r>
            <a:r>
              <a:rPr lang="ru-RU" sz="1600" b="1" dirty="0">
                <a:solidFill>
                  <a:srgbClr val="581E1E"/>
                </a:solidFill>
                <a:latin typeface="Times New Roman"/>
                <a:ea typeface="Times New Roman"/>
              </a:rPr>
              <a:t>/ t</a:t>
            </a:r>
            <a:r>
              <a:rPr lang="ru-RU" sz="1600" dirty="0">
                <a:solidFill>
                  <a:srgbClr val="581E1E"/>
                </a:solidFill>
                <a:latin typeface="Times New Roman"/>
                <a:ea typeface="Times New Roman"/>
              </a:rPr>
              <a:t>. Связана с периодом обращения соотношением </a:t>
            </a:r>
            <a:r>
              <a:rPr lang="ru-RU" sz="1600" b="1" dirty="0">
                <a:solidFill>
                  <a:srgbClr val="581E1E"/>
                </a:solidFill>
                <a:latin typeface="Times New Roman"/>
                <a:ea typeface="Times New Roman"/>
              </a:rPr>
              <a:t>v = 1 / T</a:t>
            </a:r>
            <a:r>
              <a:rPr lang="ru-RU" sz="1600" dirty="0">
                <a:solidFill>
                  <a:srgbClr val="581E1E"/>
                </a:solidFill>
                <a:latin typeface="Times New Roman"/>
                <a:ea typeface="Times New Roman"/>
              </a:rPr>
              <a:t>. </a:t>
            </a:r>
            <a:r>
              <a:rPr lang="ru-RU" sz="1600" b="1" i="1" dirty="0">
                <a:solidFill>
                  <a:srgbClr val="581E1E"/>
                </a:solidFill>
                <a:latin typeface="Times New Roman"/>
                <a:ea typeface="Times New Roman"/>
              </a:rPr>
              <a:t>Внимание!</a:t>
            </a:r>
            <a:r>
              <a:rPr lang="ru-RU" sz="1600" dirty="0">
                <a:solidFill>
                  <a:srgbClr val="581E1E"/>
                </a:solidFill>
                <a:latin typeface="Times New Roman"/>
                <a:ea typeface="Times New Roman"/>
              </a:rPr>
              <a:t> Полезно установить связь между линейной скоростью с другими параметрами обращения!</a:t>
            </a:r>
            <a:br>
              <a:rPr lang="ru-RU" sz="1600" dirty="0">
                <a:solidFill>
                  <a:srgbClr val="581E1E"/>
                </a:solidFill>
                <a:latin typeface="Times New Roman"/>
                <a:ea typeface="Times New Roman"/>
              </a:rPr>
            </a:br>
            <a:r>
              <a:rPr lang="ru-RU" sz="1600" dirty="0">
                <a:solidFill>
                  <a:srgbClr val="581E1E"/>
                </a:solidFill>
                <a:latin typeface="Times New Roman"/>
                <a:ea typeface="Times New Roman"/>
              </a:rPr>
              <a:t>За один полный оборот </a:t>
            </a:r>
            <a:endParaRPr lang="ru-RU" sz="1600" dirty="0"/>
          </a:p>
        </p:txBody>
      </p:sp>
      <p:pic>
        <p:nvPicPr>
          <p:cNvPr id="43" name="Рисунок 42" descr="https://uchitel.pro/wp-content/uploads/2019/04/2019-04-11_22-07-41.jpg"/>
          <p:cNvPicPr/>
          <p:nvPr/>
        </p:nvPicPr>
        <p:blipFill>
          <a:blip r:embed="rId5">
            <a:extLst>
              <a:ext uri="{28A0092B-C50C-407E-A947-70E740481C1C}">
                <a14:useLocalDpi xmlns:a14="http://schemas.microsoft.com/office/drawing/2010/main" val="0"/>
              </a:ext>
            </a:extLst>
          </a:blip>
          <a:srcRect/>
          <a:stretch>
            <a:fillRect/>
          </a:stretch>
        </p:blipFill>
        <p:spPr bwMode="auto">
          <a:xfrm>
            <a:off x="6574541" y="5013176"/>
            <a:ext cx="1763501" cy="468052"/>
          </a:xfrm>
          <a:prstGeom prst="rect">
            <a:avLst/>
          </a:prstGeom>
          <a:noFill/>
          <a:ln>
            <a:noFill/>
          </a:ln>
        </p:spPr>
      </p:pic>
      <p:sp>
        <p:nvSpPr>
          <p:cNvPr id="27" name="Прямоугольник 26"/>
          <p:cNvSpPr/>
          <p:nvPr/>
        </p:nvSpPr>
        <p:spPr>
          <a:xfrm rot="10800000" flipV="1">
            <a:off x="539552" y="3444683"/>
            <a:ext cx="8136904" cy="502702"/>
          </a:xfrm>
          <a:prstGeom prst="rect">
            <a:avLst/>
          </a:prstGeom>
        </p:spPr>
        <p:txBody>
          <a:bodyPr wrap="square">
            <a:spAutoFit/>
          </a:bodyPr>
          <a:lstStyle/>
          <a:p>
            <a:pPr marL="342900" lvl="0" indent="-342900">
              <a:lnSpc>
                <a:spcPts val="1575"/>
              </a:lnSpc>
              <a:spcAft>
                <a:spcPts val="225"/>
              </a:spcAft>
              <a:tabLst>
                <a:tab pos="457200" algn="l"/>
              </a:tabLst>
            </a:pPr>
            <a:r>
              <a:rPr lang="ru-RU" sz="1600" dirty="0">
                <a:solidFill>
                  <a:srgbClr val="581E1E"/>
                </a:solidFill>
                <a:latin typeface="Times New Roman"/>
                <a:ea typeface="Times New Roman"/>
                <a:cs typeface="Times New Roman"/>
              </a:rPr>
              <a:t>Время одного полного оборота: </a:t>
            </a:r>
            <a:r>
              <a:rPr lang="ru-RU" sz="1600" b="1" dirty="0">
                <a:solidFill>
                  <a:srgbClr val="581E1E"/>
                </a:solidFill>
                <a:latin typeface="Times New Roman"/>
                <a:ea typeface="Times New Roman"/>
                <a:cs typeface="Times New Roman"/>
              </a:rPr>
              <a:t>Т = </a:t>
            </a:r>
            <a:r>
              <a:rPr lang="ru-RU" sz="1600" b="1" i="1" dirty="0">
                <a:solidFill>
                  <a:srgbClr val="581E1E"/>
                </a:solidFill>
                <a:latin typeface="Times New Roman"/>
                <a:ea typeface="Times New Roman"/>
                <a:cs typeface="Times New Roman"/>
              </a:rPr>
              <a:t>t</a:t>
            </a:r>
            <a:r>
              <a:rPr lang="ru-RU" sz="1600" dirty="0">
                <a:solidFill>
                  <a:srgbClr val="581E1E"/>
                </a:solidFill>
                <a:latin typeface="Times New Roman"/>
                <a:ea typeface="Times New Roman"/>
                <a:cs typeface="Times New Roman"/>
              </a:rPr>
              <a:t> </a:t>
            </a:r>
            <a:r>
              <a:rPr lang="ru-RU" sz="1600" b="1" dirty="0">
                <a:solidFill>
                  <a:srgbClr val="581E1E"/>
                </a:solidFill>
                <a:latin typeface="Times New Roman"/>
                <a:ea typeface="Times New Roman"/>
                <a:cs typeface="Times New Roman"/>
              </a:rPr>
              <a:t>/ N</a:t>
            </a:r>
            <a:r>
              <a:rPr lang="ru-RU" sz="1600" dirty="0">
                <a:solidFill>
                  <a:srgbClr val="581E1E"/>
                </a:solidFill>
                <a:latin typeface="Times New Roman"/>
                <a:ea typeface="Times New Roman"/>
                <a:cs typeface="Times New Roman"/>
              </a:rPr>
              <a:t>, где </a:t>
            </a:r>
            <a:r>
              <a:rPr lang="ru-RU" sz="1600" i="1" dirty="0">
                <a:solidFill>
                  <a:srgbClr val="581E1E"/>
                </a:solidFill>
                <a:latin typeface="Times New Roman"/>
                <a:ea typeface="Times New Roman"/>
                <a:cs typeface="Times New Roman"/>
              </a:rPr>
              <a:t>N</a:t>
            </a:r>
            <a:r>
              <a:rPr lang="ru-RU" sz="1600" dirty="0">
                <a:solidFill>
                  <a:srgbClr val="581E1E"/>
                </a:solidFill>
                <a:latin typeface="Times New Roman"/>
                <a:ea typeface="Times New Roman"/>
                <a:cs typeface="Times New Roman"/>
              </a:rPr>
              <a:t> – число полных оборотов за промежуток времени </a:t>
            </a:r>
            <a:r>
              <a:rPr lang="ru-RU" sz="1600" i="1" dirty="0">
                <a:solidFill>
                  <a:srgbClr val="581E1E"/>
                </a:solidFill>
                <a:latin typeface="Times New Roman"/>
                <a:ea typeface="Times New Roman"/>
                <a:cs typeface="Times New Roman"/>
              </a:rPr>
              <a:t>t</a:t>
            </a:r>
            <a:r>
              <a:rPr lang="ru-RU" sz="1600" dirty="0">
                <a:solidFill>
                  <a:srgbClr val="581E1E"/>
                </a:solidFill>
                <a:latin typeface="Times New Roman"/>
                <a:ea typeface="Times New Roman"/>
                <a:cs typeface="Times New Roman"/>
              </a:rPr>
              <a:t>.</a:t>
            </a:r>
            <a:endParaRPr lang="ru-RU" sz="1600" dirty="0">
              <a:effectLst/>
              <a:latin typeface="Calibri"/>
              <a:ea typeface="Calibri"/>
              <a:cs typeface="Times New Roman"/>
            </a:endParaRPr>
          </a:p>
        </p:txBody>
      </p:sp>
      <p:sp>
        <p:nvSpPr>
          <p:cNvPr id="31" name="Прямоугольник 30"/>
          <p:cNvSpPr/>
          <p:nvPr/>
        </p:nvSpPr>
        <p:spPr>
          <a:xfrm>
            <a:off x="539552" y="3982998"/>
            <a:ext cx="2520280" cy="338554"/>
          </a:xfrm>
          <a:prstGeom prst="rect">
            <a:avLst/>
          </a:prstGeom>
        </p:spPr>
        <p:txBody>
          <a:bodyPr wrap="square">
            <a:spAutoFit/>
          </a:bodyPr>
          <a:lstStyle/>
          <a:p>
            <a:r>
              <a:rPr lang="ru-RU" sz="1600" b="1" dirty="0">
                <a:solidFill>
                  <a:srgbClr val="581E1E"/>
                </a:solidFill>
                <a:latin typeface="Times New Roman"/>
                <a:ea typeface="Times New Roman"/>
              </a:rPr>
              <a:t>Частота обращения</a:t>
            </a:r>
            <a:r>
              <a:rPr lang="ru-RU" sz="1600" dirty="0">
                <a:solidFill>
                  <a:srgbClr val="581E1E"/>
                </a:solidFill>
                <a:latin typeface="Times New Roman"/>
                <a:ea typeface="Times New Roman"/>
              </a:rPr>
              <a:t> </a:t>
            </a:r>
            <a:endParaRPr lang="ru-RU" sz="1600" dirty="0"/>
          </a:p>
        </p:txBody>
      </p:sp>
      <p:sp>
        <p:nvSpPr>
          <p:cNvPr id="32" name="Прямоугольник 31"/>
          <p:cNvSpPr/>
          <p:nvPr/>
        </p:nvSpPr>
        <p:spPr>
          <a:xfrm>
            <a:off x="539552" y="5552914"/>
            <a:ext cx="6696744" cy="369332"/>
          </a:xfrm>
          <a:prstGeom prst="rect">
            <a:avLst/>
          </a:prstGeom>
        </p:spPr>
        <p:txBody>
          <a:bodyPr wrap="square">
            <a:spAutoFit/>
          </a:bodyPr>
          <a:lstStyle/>
          <a:p>
            <a:r>
              <a:rPr lang="ru-RU" b="1" dirty="0">
                <a:solidFill>
                  <a:srgbClr val="581E1E"/>
                </a:solidFill>
                <a:latin typeface="Times New Roman"/>
                <a:ea typeface="Times New Roman"/>
              </a:rPr>
              <a:t>Центростремительное ускорение</a:t>
            </a:r>
            <a:r>
              <a:rPr lang="ru-RU" dirty="0">
                <a:solidFill>
                  <a:srgbClr val="581E1E"/>
                </a:solidFill>
                <a:latin typeface="Times New Roman"/>
                <a:ea typeface="Times New Roman"/>
              </a:rPr>
              <a:t> </a:t>
            </a:r>
            <a:endParaRPr lang="ru-RU" dirty="0"/>
          </a:p>
        </p:txBody>
      </p:sp>
      <p:pic>
        <p:nvPicPr>
          <p:cNvPr id="50" name="Рисунок 49" descr="https://uchitel.pro/wp-content/uploads/2019/04/2019-04-11_22-07-57.jpg"/>
          <p:cNvPicPr/>
          <p:nvPr/>
        </p:nvPicPr>
        <p:blipFill>
          <a:blip r:embed="rId6">
            <a:extLst>
              <a:ext uri="{28A0092B-C50C-407E-A947-70E740481C1C}">
                <a14:useLocalDpi xmlns:a14="http://schemas.microsoft.com/office/drawing/2010/main" val="0"/>
              </a:ext>
            </a:extLst>
          </a:blip>
          <a:srcRect/>
          <a:stretch>
            <a:fillRect/>
          </a:stretch>
        </p:blipFill>
        <p:spPr bwMode="auto">
          <a:xfrm>
            <a:off x="4283968" y="5481228"/>
            <a:ext cx="1224136" cy="396043"/>
          </a:xfrm>
          <a:prstGeom prst="rect">
            <a:avLst/>
          </a:prstGeom>
          <a:noFill/>
          <a:ln>
            <a:noFill/>
          </a:ln>
        </p:spPr>
      </p:pic>
      <p:pic>
        <p:nvPicPr>
          <p:cNvPr id="51" name="Рисунок 50" descr="https://uchitel.pro/wp-content/uploads/2019/04/2019-04-11_22-08-17.jpg"/>
          <p:cNvPicPr/>
          <p:nvPr/>
        </p:nvPicPr>
        <p:blipFill>
          <a:blip r:embed="rId7">
            <a:extLst>
              <a:ext uri="{28A0092B-C50C-407E-A947-70E740481C1C}">
                <a14:useLocalDpi xmlns:a14="http://schemas.microsoft.com/office/drawing/2010/main" val="0"/>
              </a:ext>
            </a:extLst>
          </a:blip>
          <a:srcRect/>
          <a:stretch>
            <a:fillRect/>
          </a:stretch>
        </p:blipFill>
        <p:spPr bwMode="auto">
          <a:xfrm>
            <a:off x="5724128" y="5445224"/>
            <a:ext cx="864096" cy="477021"/>
          </a:xfrm>
          <a:prstGeom prst="rect">
            <a:avLst/>
          </a:prstGeom>
          <a:noFill/>
          <a:ln>
            <a:noFill/>
          </a:ln>
        </p:spPr>
      </p:pic>
      <p:sp>
        <p:nvSpPr>
          <p:cNvPr id="33" name="Прямоугольник 32"/>
          <p:cNvSpPr/>
          <p:nvPr/>
        </p:nvSpPr>
        <p:spPr>
          <a:xfrm>
            <a:off x="539552" y="5877271"/>
            <a:ext cx="8280920" cy="830997"/>
          </a:xfrm>
          <a:prstGeom prst="rect">
            <a:avLst/>
          </a:prstGeom>
        </p:spPr>
        <p:txBody>
          <a:bodyPr wrap="square">
            <a:spAutoFit/>
          </a:bodyPr>
          <a:lstStyle/>
          <a:p>
            <a:r>
              <a:rPr lang="ru-RU" sz="1600" dirty="0">
                <a:latin typeface="Times New Roman"/>
                <a:ea typeface="Times New Roman"/>
              </a:rPr>
              <a:t>Вектор центростремительного ускорения перпендикулярен вектору скорости и направлен по радиусу к центру окружности. Центростремительное ускорение меняет скорость по направлению, но не меняет по величине</a:t>
            </a:r>
            <a:endParaRPr lang="ru-RU" sz="1600" dirty="0"/>
          </a:p>
        </p:txBody>
      </p:sp>
      <p:pic>
        <p:nvPicPr>
          <p:cNvPr id="53" name="Рисунок 52" descr="https://uchitel.pro/wp-content/uploads/2019/04/2019-04-11_22-23-26.jpg"/>
          <p:cNvPicPr/>
          <p:nvPr/>
        </p:nvPicPr>
        <p:blipFill>
          <a:blip r:embed="rId8">
            <a:extLst>
              <a:ext uri="{28A0092B-C50C-407E-A947-70E740481C1C}">
                <a14:useLocalDpi xmlns:a14="http://schemas.microsoft.com/office/drawing/2010/main" val="0"/>
              </a:ext>
            </a:extLst>
          </a:blip>
          <a:srcRect/>
          <a:stretch>
            <a:fillRect/>
          </a:stretch>
        </p:blipFill>
        <p:spPr bwMode="auto">
          <a:xfrm>
            <a:off x="4427984" y="6381328"/>
            <a:ext cx="2520280" cy="444569"/>
          </a:xfrm>
          <a:prstGeom prst="rect">
            <a:avLst/>
          </a:prstGeom>
          <a:noFill/>
          <a:ln>
            <a:noFill/>
          </a:ln>
        </p:spPr>
      </p:pic>
    </p:spTree>
    <p:extLst>
      <p:ext uri="{BB962C8B-B14F-4D97-AF65-F5344CB8AC3E}">
        <p14:creationId xmlns:p14="http://schemas.microsoft.com/office/powerpoint/2010/main" val="1245801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395536" y="332656"/>
            <a:ext cx="8496944" cy="305661"/>
          </a:xfrm>
          <a:prstGeom prst="rect">
            <a:avLst/>
          </a:prstGeom>
        </p:spPr>
        <p:txBody>
          <a:bodyPr wrap="square">
            <a:spAutoFit/>
          </a:bodyPr>
          <a:lstStyle/>
          <a:p>
            <a:pPr algn="ctr">
              <a:lnSpc>
                <a:spcPts val="1575"/>
              </a:lnSpc>
              <a:spcAft>
                <a:spcPts val="1125"/>
              </a:spcAft>
            </a:pPr>
            <a:r>
              <a:rPr lang="ru-RU" dirty="0">
                <a:solidFill>
                  <a:schemeClr val="bg1"/>
                </a:solidFill>
                <a:latin typeface="Times New Roman"/>
                <a:ea typeface="Times New Roman"/>
                <a:cs typeface="Times New Roman"/>
              </a:rPr>
              <a:t>Формулы, используемые при решении  задачи на движение тела по окружности</a:t>
            </a:r>
            <a:endParaRPr lang="ru-RU" sz="1400" dirty="0">
              <a:solidFill>
                <a:schemeClr val="bg1"/>
              </a:solidFill>
              <a:effectLst/>
              <a:latin typeface="Calibri"/>
              <a:ea typeface="Calibri"/>
              <a:cs typeface="Times New Roman"/>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1373753970"/>
              </p:ext>
            </p:extLst>
          </p:nvPr>
        </p:nvGraphicFramePr>
        <p:xfrm>
          <a:off x="755576" y="908721"/>
          <a:ext cx="7848872" cy="5696970"/>
        </p:xfrm>
        <a:graphic>
          <a:graphicData uri="http://schemas.openxmlformats.org/drawingml/2006/table">
            <a:tbl>
              <a:tblPr firstRow="1" firstCol="1" bandRow="1"/>
              <a:tblGrid>
                <a:gridCol w="2056556"/>
                <a:gridCol w="1622604"/>
                <a:gridCol w="2282965"/>
                <a:gridCol w="1886747"/>
              </a:tblGrid>
              <a:tr h="731888">
                <a:tc>
                  <a:txBody>
                    <a:bodyPr/>
                    <a:lstStyle/>
                    <a:p>
                      <a:pPr>
                        <a:lnSpc>
                          <a:spcPts val="1950"/>
                        </a:lnSpc>
                        <a:spcAft>
                          <a:spcPts val="1125"/>
                        </a:spcAft>
                      </a:pPr>
                      <a:r>
                        <a:rPr lang="ru-RU" sz="2000" b="1" dirty="0">
                          <a:solidFill>
                            <a:srgbClr val="993300"/>
                          </a:solidFill>
                          <a:effectLst/>
                          <a:latin typeface="Times"/>
                          <a:ea typeface="Times New Roman"/>
                          <a:cs typeface="Times New Roman"/>
                        </a:rPr>
                        <a:t>Название величины</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dirty="0">
                          <a:solidFill>
                            <a:srgbClr val="993300"/>
                          </a:solidFill>
                          <a:effectLst/>
                          <a:latin typeface="Times"/>
                          <a:ea typeface="Times New Roman"/>
                          <a:cs typeface="Times New Roman"/>
                        </a:rPr>
                        <a:t>Обозначение</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dirty="0">
                          <a:solidFill>
                            <a:srgbClr val="993300"/>
                          </a:solidFill>
                          <a:effectLst/>
                          <a:latin typeface="Times"/>
                          <a:ea typeface="Times New Roman"/>
                          <a:cs typeface="Times New Roman"/>
                        </a:rPr>
                        <a:t>Единица измерения</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dirty="0">
                          <a:solidFill>
                            <a:srgbClr val="993300"/>
                          </a:solidFill>
                          <a:effectLst/>
                          <a:latin typeface="Times"/>
                          <a:ea typeface="Times New Roman"/>
                          <a:cs typeface="Times New Roman"/>
                        </a:rPr>
                        <a:t>Формула</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636263">
                <a:tc>
                  <a:txBody>
                    <a:bodyPr/>
                    <a:lstStyle/>
                    <a:p>
                      <a:pPr>
                        <a:lnSpc>
                          <a:spcPts val="1950"/>
                        </a:lnSpc>
                        <a:spcAft>
                          <a:spcPts val="1125"/>
                        </a:spcAft>
                      </a:pPr>
                      <a:r>
                        <a:rPr lang="ru-RU" sz="2000" b="1" i="1" dirty="0">
                          <a:solidFill>
                            <a:srgbClr val="FF0000"/>
                          </a:solidFill>
                          <a:effectLst/>
                          <a:latin typeface="Times"/>
                          <a:ea typeface="Times New Roman"/>
                          <a:cs typeface="Times New Roman"/>
                        </a:rPr>
                        <a:t>Радиус окружности</a:t>
                      </a:r>
                      <a:endParaRPr lang="ru-RU" sz="2000" dirty="0">
                        <a:solidFill>
                          <a:srgbClr val="FF0000"/>
                        </a:solidFill>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i="1">
                          <a:solidFill>
                            <a:srgbClr val="03437C"/>
                          </a:solidFill>
                          <a:effectLst/>
                          <a:latin typeface="Times"/>
                          <a:ea typeface="Times New Roman"/>
                          <a:cs typeface="Times New Roman"/>
                        </a:rPr>
                        <a:t>r</a:t>
                      </a:r>
                      <a:endParaRPr lang="ru-RU" sz="200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a:solidFill>
                            <a:srgbClr val="03437C"/>
                          </a:solidFill>
                          <a:effectLst/>
                          <a:latin typeface="Times"/>
                          <a:ea typeface="Times New Roman"/>
                          <a:cs typeface="Times New Roman"/>
                        </a:rPr>
                        <a:t>м</a:t>
                      </a:r>
                      <a:endParaRPr lang="ru-RU" sz="200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endParaRPr lang="ru-RU" sz="1300" dirty="0">
                        <a:solidFill>
                          <a:srgbClr val="03437C"/>
                        </a:solidFill>
                        <a:effectLst/>
                        <a:latin typeface="Times"/>
                        <a:ea typeface="Times New Roman"/>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624455">
                <a:tc>
                  <a:txBody>
                    <a:bodyPr/>
                    <a:lstStyle/>
                    <a:p>
                      <a:pPr>
                        <a:lnSpc>
                          <a:spcPts val="1950"/>
                        </a:lnSpc>
                        <a:spcAft>
                          <a:spcPts val="1125"/>
                        </a:spcAft>
                      </a:pPr>
                      <a:r>
                        <a:rPr lang="ru-RU" sz="2000" b="1" i="1" dirty="0">
                          <a:solidFill>
                            <a:srgbClr val="FF0000"/>
                          </a:solidFill>
                          <a:effectLst/>
                          <a:latin typeface="Times"/>
                          <a:ea typeface="Times New Roman"/>
                          <a:cs typeface="Times New Roman"/>
                        </a:rPr>
                        <a:t>Линейная скорость (модуль)</a:t>
                      </a:r>
                      <a:endParaRPr lang="ru-RU" sz="2000" dirty="0">
                        <a:solidFill>
                          <a:srgbClr val="FF0000"/>
                        </a:solidFill>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en-US" sz="2000" b="1" i="1" dirty="0" smtClean="0">
                          <a:solidFill>
                            <a:srgbClr val="03437C"/>
                          </a:solidFill>
                          <a:effectLst/>
                          <a:latin typeface="Times"/>
                          <a:ea typeface="Times New Roman"/>
                          <a:cs typeface="Times New Roman"/>
                        </a:rPr>
                        <a:t>v</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dirty="0" smtClean="0">
                          <a:solidFill>
                            <a:srgbClr val="03437C"/>
                          </a:solidFill>
                          <a:effectLst/>
                          <a:latin typeface="Times"/>
                          <a:ea typeface="Times New Roman"/>
                          <a:cs typeface="Times New Roman"/>
                        </a:rPr>
                        <a:t>м/с</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endParaRPr lang="ru-RU" sz="1300" dirty="0">
                        <a:solidFill>
                          <a:srgbClr val="03437C"/>
                        </a:solidFill>
                        <a:effectLst/>
                        <a:latin typeface="Times"/>
                        <a:ea typeface="Times New Roman"/>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959721">
                <a:tc>
                  <a:txBody>
                    <a:bodyPr/>
                    <a:lstStyle/>
                    <a:p>
                      <a:pPr>
                        <a:lnSpc>
                          <a:spcPts val="1950"/>
                        </a:lnSpc>
                        <a:spcAft>
                          <a:spcPts val="1125"/>
                        </a:spcAft>
                      </a:pPr>
                      <a:r>
                        <a:rPr lang="ru-RU" sz="2000" b="1" i="1" dirty="0">
                          <a:solidFill>
                            <a:srgbClr val="FF0000"/>
                          </a:solidFill>
                          <a:effectLst/>
                          <a:latin typeface="Times"/>
                          <a:ea typeface="Times New Roman"/>
                          <a:cs typeface="Times New Roman"/>
                        </a:rPr>
                        <a:t>Центростремительное ускорение (модуль)</a:t>
                      </a:r>
                      <a:endParaRPr lang="ru-RU" sz="2000" dirty="0">
                        <a:solidFill>
                          <a:srgbClr val="FF0000"/>
                        </a:solidFill>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i="1" dirty="0">
                          <a:solidFill>
                            <a:srgbClr val="03437C"/>
                          </a:solidFill>
                          <a:effectLst/>
                          <a:latin typeface="Times"/>
                          <a:ea typeface="Times New Roman"/>
                          <a:cs typeface="Times New Roman"/>
                        </a:rPr>
                        <a:t>a</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a:solidFill>
                            <a:srgbClr val="03437C"/>
                          </a:solidFill>
                          <a:effectLst/>
                          <a:latin typeface="Times"/>
                          <a:ea typeface="Times New Roman"/>
                          <a:cs typeface="Times New Roman"/>
                        </a:rPr>
                        <a:t>м/с</a:t>
                      </a:r>
                      <a:r>
                        <a:rPr lang="ru-RU" sz="2000" baseline="30000">
                          <a:solidFill>
                            <a:srgbClr val="03437C"/>
                          </a:solidFill>
                          <a:effectLst/>
                          <a:latin typeface="Times"/>
                          <a:ea typeface="Times New Roman"/>
                          <a:cs typeface="Times New Roman"/>
                        </a:rPr>
                        <a:t>2</a:t>
                      </a:r>
                      <a:endParaRPr lang="ru-RU" sz="200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endParaRPr lang="ru-RU" sz="1300" dirty="0">
                        <a:solidFill>
                          <a:srgbClr val="03437C"/>
                        </a:solidFill>
                        <a:effectLst/>
                        <a:latin typeface="Times"/>
                        <a:ea typeface="Times New Roman"/>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053799">
                <a:tc>
                  <a:txBody>
                    <a:bodyPr/>
                    <a:lstStyle/>
                    <a:p>
                      <a:pPr>
                        <a:lnSpc>
                          <a:spcPts val="1950"/>
                        </a:lnSpc>
                        <a:spcAft>
                          <a:spcPts val="1125"/>
                        </a:spcAft>
                      </a:pPr>
                      <a:r>
                        <a:rPr lang="ru-RU" sz="2000" b="1" i="1" dirty="0">
                          <a:solidFill>
                            <a:srgbClr val="FF0000"/>
                          </a:solidFill>
                          <a:effectLst/>
                          <a:latin typeface="Times"/>
                          <a:ea typeface="Times New Roman"/>
                          <a:cs typeface="Times New Roman"/>
                        </a:rPr>
                        <a:t>Центростремительная сила (модуль)</a:t>
                      </a:r>
                      <a:endParaRPr lang="ru-RU" sz="2000" dirty="0">
                        <a:solidFill>
                          <a:srgbClr val="FF0000"/>
                        </a:solidFill>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i="1" dirty="0">
                          <a:solidFill>
                            <a:srgbClr val="03437C"/>
                          </a:solidFill>
                          <a:effectLst/>
                          <a:latin typeface="Times"/>
                          <a:ea typeface="Times New Roman"/>
                          <a:cs typeface="Times New Roman"/>
                        </a:rPr>
                        <a:t>F</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dirty="0">
                          <a:solidFill>
                            <a:srgbClr val="03437C"/>
                          </a:solidFill>
                          <a:effectLst/>
                          <a:latin typeface="Times"/>
                          <a:ea typeface="Times New Roman"/>
                          <a:cs typeface="Times New Roman"/>
                        </a:rPr>
                        <a:t>Н</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endParaRPr lang="ru-RU" sz="1300">
                        <a:solidFill>
                          <a:srgbClr val="03437C"/>
                        </a:solidFill>
                        <a:effectLst/>
                        <a:latin typeface="Times"/>
                        <a:ea typeface="Times New Roman"/>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652323">
                <a:tc>
                  <a:txBody>
                    <a:bodyPr/>
                    <a:lstStyle/>
                    <a:p>
                      <a:pPr>
                        <a:lnSpc>
                          <a:spcPts val="1950"/>
                        </a:lnSpc>
                        <a:spcAft>
                          <a:spcPts val="1125"/>
                        </a:spcAft>
                      </a:pPr>
                      <a:r>
                        <a:rPr lang="ru-RU" sz="2000" b="1" i="1" dirty="0">
                          <a:solidFill>
                            <a:srgbClr val="FF0000"/>
                          </a:solidFill>
                          <a:effectLst/>
                          <a:latin typeface="Times"/>
                          <a:ea typeface="Times New Roman"/>
                          <a:cs typeface="Times New Roman"/>
                        </a:rPr>
                        <a:t>Масса тела</a:t>
                      </a:r>
                      <a:endParaRPr lang="ru-RU" sz="2000" dirty="0">
                        <a:solidFill>
                          <a:srgbClr val="FF0000"/>
                        </a:solidFill>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i="1">
                          <a:solidFill>
                            <a:srgbClr val="03437C"/>
                          </a:solidFill>
                          <a:effectLst/>
                          <a:latin typeface="Times"/>
                          <a:ea typeface="Times New Roman"/>
                          <a:cs typeface="Times New Roman"/>
                        </a:rPr>
                        <a:t>m</a:t>
                      </a:r>
                      <a:endParaRPr lang="ru-RU" sz="200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dirty="0">
                          <a:solidFill>
                            <a:srgbClr val="03437C"/>
                          </a:solidFill>
                          <a:effectLst/>
                          <a:latin typeface="Times"/>
                          <a:ea typeface="Times New Roman"/>
                          <a:cs typeface="Times New Roman"/>
                        </a:rPr>
                        <a:t>кг</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endParaRPr lang="ru-RU" sz="1300">
                        <a:solidFill>
                          <a:srgbClr val="03437C"/>
                        </a:solidFill>
                        <a:effectLst/>
                        <a:latin typeface="Times"/>
                        <a:ea typeface="Times New Roman"/>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720080">
                <a:tc>
                  <a:txBody>
                    <a:bodyPr/>
                    <a:lstStyle/>
                    <a:p>
                      <a:pPr>
                        <a:lnSpc>
                          <a:spcPts val="1950"/>
                        </a:lnSpc>
                        <a:spcAft>
                          <a:spcPts val="1125"/>
                        </a:spcAft>
                      </a:pPr>
                      <a:r>
                        <a:rPr lang="ru-RU" sz="2000" b="1" i="1">
                          <a:solidFill>
                            <a:srgbClr val="333399"/>
                          </a:solidFill>
                          <a:effectLst/>
                          <a:latin typeface="Times"/>
                          <a:ea typeface="Times New Roman"/>
                          <a:cs typeface="Times New Roman"/>
                        </a:rPr>
                        <a:t>Угловая скорость при равномерном вращении</a:t>
                      </a:r>
                      <a:endParaRPr lang="ru-RU" sz="200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b="1">
                          <a:solidFill>
                            <a:srgbClr val="03437C"/>
                          </a:solidFill>
                          <a:effectLst/>
                          <a:latin typeface="Times"/>
                          <a:ea typeface="Times New Roman"/>
                          <a:cs typeface="Times New Roman"/>
                        </a:rPr>
                        <a:t>ω</a:t>
                      </a:r>
                      <a:endParaRPr lang="ru-RU" sz="200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r>
                        <a:rPr lang="ru-RU" sz="2000" dirty="0">
                          <a:solidFill>
                            <a:srgbClr val="03437C"/>
                          </a:solidFill>
                          <a:effectLst/>
                          <a:latin typeface="Times"/>
                          <a:ea typeface="Times New Roman"/>
                          <a:cs typeface="Times New Roman"/>
                        </a:rPr>
                        <a:t>рад/с</a:t>
                      </a:r>
                      <a:endParaRPr lang="ru-RU" sz="2000" dirty="0">
                        <a:effectLst/>
                        <a:latin typeface="Calibri"/>
                        <a:ea typeface="Calibri"/>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ts val="1950"/>
                        </a:lnSpc>
                        <a:spcAft>
                          <a:spcPts val="1125"/>
                        </a:spcAft>
                      </a:pPr>
                      <a:endParaRPr lang="ru-RU" sz="1300" dirty="0">
                        <a:solidFill>
                          <a:srgbClr val="03437C"/>
                        </a:solidFill>
                        <a:effectLst/>
                        <a:latin typeface="Times"/>
                        <a:ea typeface="Times New Roman"/>
                        <a:cs typeface="Times New Roman"/>
                      </a:endParaRPr>
                    </a:p>
                  </a:txBody>
                  <a:tcPr marL="34744" marR="34744" marT="34744" marB="34744"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pic>
        <p:nvPicPr>
          <p:cNvPr id="2074" name="Рисунок 1" descr="https://uchitel.pro/wp-content/uploads/2018/12/2018-12-06_22-04-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1685651"/>
            <a:ext cx="1019059" cy="540544"/>
          </a:xfrm>
          <a:prstGeom prst="rect">
            <a:avLst/>
          </a:prstGeom>
          <a:noFill/>
          <a:extLst>
            <a:ext uri="{909E8E84-426E-40DD-AFC4-6F175D3DCCD1}">
              <a14:hiddenFill xmlns:a14="http://schemas.microsoft.com/office/drawing/2010/main">
                <a:solidFill>
                  <a:srgbClr val="FFFFFF"/>
                </a:solidFill>
              </a14:hiddenFill>
            </a:ext>
          </a:extLst>
        </p:spPr>
      </p:pic>
      <p:pic>
        <p:nvPicPr>
          <p:cNvPr id="2073" name="Рисунок 2" descr="https://uchitel.pro/wp-content/uploads/2018/12/2018-12-06_22-04-3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4363" y="2420888"/>
            <a:ext cx="1196975" cy="427037"/>
          </a:xfrm>
          <a:prstGeom prst="rect">
            <a:avLst/>
          </a:prstGeom>
          <a:noFill/>
          <a:extLst>
            <a:ext uri="{909E8E84-426E-40DD-AFC4-6F175D3DCCD1}">
              <a14:hiddenFill xmlns:a14="http://schemas.microsoft.com/office/drawing/2010/main">
                <a:solidFill>
                  <a:srgbClr val="FFFFFF"/>
                </a:solidFill>
              </a14:hiddenFill>
            </a:ext>
          </a:extLst>
        </p:spPr>
      </p:pic>
      <p:pic>
        <p:nvPicPr>
          <p:cNvPr id="2072" name="Рисунок 3" descr="https://uchitel.pro/wp-content/uploads/2018/12/2018-12-06_22-04-4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7209" y="3212976"/>
            <a:ext cx="1196975" cy="769937"/>
          </a:xfrm>
          <a:prstGeom prst="rect">
            <a:avLst/>
          </a:prstGeom>
          <a:noFill/>
          <a:extLst>
            <a:ext uri="{909E8E84-426E-40DD-AFC4-6F175D3DCCD1}">
              <a14:hiddenFill xmlns:a14="http://schemas.microsoft.com/office/drawing/2010/main">
                <a:solidFill>
                  <a:srgbClr val="FFFFFF"/>
                </a:solidFill>
              </a14:hiddenFill>
            </a:ext>
          </a:extLst>
        </p:spPr>
      </p:pic>
      <p:pic>
        <p:nvPicPr>
          <p:cNvPr id="2071" name="Рисунок 4" descr="https://uchitel.pro/wp-content/uploads/2018/12/2018-12-06_22-04-58.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64718" y="4267051"/>
            <a:ext cx="1335243" cy="674117"/>
          </a:xfrm>
          <a:prstGeom prst="rect">
            <a:avLst/>
          </a:prstGeom>
          <a:noFill/>
          <a:extLst>
            <a:ext uri="{909E8E84-426E-40DD-AFC4-6F175D3DCCD1}">
              <a14:hiddenFill xmlns:a14="http://schemas.microsoft.com/office/drawing/2010/main">
                <a:solidFill>
                  <a:srgbClr val="FFFFFF"/>
                </a:solidFill>
              </a14:hiddenFill>
            </a:ext>
          </a:extLst>
        </p:spPr>
      </p:pic>
      <p:pic>
        <p:nvPicPr>
          <p:cNvPr id="2070" name="Рисунок 5" descr="https://uchitel.pro/wp-content/uploads/2018/12/2018-12-06_22-05-38.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94066" y="5229200"/>
            <a:ext cx="1250118" cy="513609"/>
          </a:xfrm>
          <a:prstGeom prst="rect">
            <a:avLst/>
          </a:prstGeom>
          <a:noFill/>
          <a:extLst>
            <a:ext uri="{909E8E84-426E-40DD-AFC4-6F175D3DCCD1}">
              <a14:hiddenFill xmlns:a14="http://schemas.microsoft.com/office/drawing/2010/main">
                <a:solidFill>
                  <a:srgbClr val="FFFFFF"/>
                </a:solidFill>
              </a14:hiddenFill>
            </a:ext>
          </a:extLst>
        </p:spPr>
      </p:pic>
      <p:pic>
        <p:nvPicPr>
          <p:cNvPr id="2069" name="Рисунок 6" descr="https://uchitel.pro/wp-content/uploads/2018/12/2018-12-07_16-56-00.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97769" y="5848111"/>
            <a:ext cx="1656184" cy="602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0189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8328"/>
            <a:ext cx="8208912" cy="498384"/>
          </a:xfrm>
        </p:spPr>
        <p:txBody>
          <a:bodyPr>
            <a:normAutofit fontScale="90000"/>
          </a:bodyPr>
          <a:lstStyle/>
          <a:p>
            <a:pPr>
              <a:lnSpc>
                <a:spcPts val="2400"/>
              </a:lnSpc>
              <a:spcAft>
                <a:spcPts val="1125"/>
              </a:spcAft>
            </a:pPr>
            <a:r>
              <a:rPr lang="ru-RU" sz="2000" b="1" dirty="0">
                <a:solidFill>
                  <a:schemeClr val="bg1"/>
                </a:solidFill>
                <a:latin typeface="Times New Roman" panose="02020603050405020304" pitchFamily="18" charset="0"/>
                <a:ea typeface="Times New Roman"/>
                <a:cs typeface="Times New Roman" panose="02020603050405020304" pitchFamily="18" charset="0"/>
              </a:rPr>
              <a:t>ПРИМЕРЫ РЕШЕНИЯ ЗАДАЧ</a:t>
            </a:r>
            <a:r>
              <a:rPr lang="ru-RU" sz="2000" dirty="0">
                <a:solidFill>
                  <a:schemeClr val="bg1"/>
                </a:solidFill>
                <a:latin typeface="Times New Roman" panose="02020603050405020304" pitchFamily="18" charset="0"/>
                <a:ea typeface="Calibri"/>
                <a:cs typeface="Times New Roman" panose="02020603050405020304" pitchFamily="18" charset="0"/>
              </a:rPr>
              <a:t/>
            </a:r>
            <a:br>
              <a:rPr lang="ru-RU" sz="2000" dirty="0">
                <a:solidFill>
                  <a:schemeClr val="bg1"/>
                </a:solidFill>
                <a:latin typeface="Times New Roman" panose="02020603050405020304" pitchFamily="18" charset="0"/>
                <a:ea typeface="Calibri"/>
                <a:cs typeface="Times New Roman" panose="02020603050405020304" pitchFamily="18" charset="0"/>
              </a:rPr>
            </a:br>
            <a:endParaRPr lang="ru-RU"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51520" y="908721"/>
            <a:ext cx="8640960" cy="707886"/>
          </a:xfrm>
          <a:prstGeom prst="rect">
            <a:avLst/>
          </a:prstGeom>
        </p:spPr>
        <p:txBody>
          <a:bodyPr wrap="square">
            <a:spAutoFit/>
          </a:bodyPr>
          <a:lstStyle/>
          <a:p>
            <a:pPr lvl="0">
              <a:lnSpc>
                <a:spcPts val="1575"/>
              </a:lnSpc>
              <a:spcAft>
                <a:spcPts val="1125"/>
              </a:spcAft>
            </a:pPr>
            <a:r>
              <a:rPr lang="ru-RU" dirty="0">
                <a:solidFill>
                  <a:prstClr val="black"/>
                </a:solidFill>
                <a:latin typeface="Times New Roman"/>
                <a:ea typeface="Times New Roman"/>
                <a:cs typeface="Times New Roman"/>
              </a:rPr>
              <a:t>Задача № 1.  </a:t>
            </a:r>
            <a:r>
              <a:rPr lang="ru-RU" b="1" dirty="0">
                <a:solidFill>
                  <a:prstClr val="black"/>
                </a:solidFill>
                <a:latin typeface="Times New Roman"/>
                <a:ea typeface="Times New Roman"/>
                <a:cs typeface="Times New Roman"/>
              </a:rPr>
              <a:t>С какой наибольшей скоростью может двигаться автомобиль массой 1 т на повороте радиусом 100 м, чтобы его не «занесло», если максимальная сила трения 4 кН?</a:t>
            </a:r>
            <a:endParaRPr lang="ru-RU" sz="1400" dirty="0">
              <a:solidFill>
                <a:prstClr val="black"/>
              </a:solidFill>
              <a:latin typeface="Calibri"/>
              <a:ea typeface="Calibri"/>
              <a:cs typeface="Times New Roman"/>
            </a:endParaRPr>
          </a:p>
        </p:txBody>
      </p:sp>
      <p:pic>
        <p:nvPicPr>
          <p:cNvPr id="4" name="Рисунок 3" descr="https://uchitel.pro/wp-content/uploads/2018/12/2018-12-06_22-05-52.jpg"/>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88840"/>
            <a:ext cx="8280919" cy="3240359"/>
          </a:xfrm>
          <a:prstGeom prst="rect">
            <a:avLst/>
          </a:prstGeom>
          <a:noFill/>
          <a:ln>
            <a:noFill/>
          </a:ln>
        </p:spPr>
      </p:pic>
    </p:spTree>
    <p:extLst>
      <p:ext uri="{BB962C8B-B14F-4D97-AF65-F5344CB8AC3E}">
        <p14:creationId xmlns:p14="http://schemas.microsoft.com/office/powerpoint/2010/main" val="1175878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9"/>
            <a:ext cx="8712968" cy="707886"/>
          </a:xfrm>
          <a:prstGeom prst="rect">
            <a:avLst/>
          </a:prstGeom>
        </p:spPr>
        <p:txBody>
          <a:bodyPr wrap="square">
            <a:spAutoFit/>
          </a:bodyPr>
          <a:lstStyle/>
          <a:p>
            <a:pPr>
              <a:lnSpc>
                <a:spcPts val="1575"/>
              </a:lnSpc>
              <a:spcAft>
                <a:spcPts val="1125"/>
              </a:spcAft>
            </a:pPr>
            <a:r>
              <a:rPr lang="ru-RU" dirty="0">
                <a:latin typeface="Times New Roman"/>
                <a:ea typeface="Times New Roman"/>
                <a:cs typeface="Times New Roman"/>
              </a:rPr>
              <a:t>Задача № </a:t>
            </a:r>
            <a:r>
              <a:rPr lang="ru-RU" dirty="0" smtClean="0">
                <a:latin typeface="Times New Roman"/>
                <a:ea typeface="Times New Roman"/>
                <a:cs typeface="Times New Roman"/>
              </a:rPr>
              <a:t>2. </a:t>
            </a:r>
            <a:r>
              <a:rPr lang="ru-RU" dirty="0">
                <a:latin typeface="Times New Roman"/>
                <a:ea typeface="Times New Roman"/>
                <a:cs typeface="Times New Roman"/>
              </a:rPr>
              <a:t> </a:t>
            </a:r>
            <a:r>
              <a:rPr lang="ru-RU" b="1" dirty="0">
                <a:latin typeface="Times New Roman"/>
                <a:ea typeface="Times New Roman"/>
                <a:cs typeface="Times New Roman"/>
              </a:rPr>
              <a:t>Автомобиль движется по закруглению дороги, радиус которой равен 20 м. Определите скорость автомобиля, если центростремительное ускорение равно 5 м/с</a:t>
            </a:r>
            <a:r>
              <a:rPr lang="ru-RU" b="1" baseline="30000" dirty="0">
                <a:latin typeface="Times New Roman"/>
                <a:ea typeface="Times New Roman"/>
                <a:cs typeface="Times New Roman"/>
              </a:rPr>
              <a:t>2</a:t>
            </a:r>
            <a:r>
              <a:rPr lang="ru-RU" b="1" dirty="0">
                <a:latin typeface="Times New Roman"/>
                <a:ea typeface="Times New Roman"/>
                <a:cs typeface="Times New Roman"/>
              </a:rPr>
              <a:t>.</a:t>
            </a:r>
            <a:endParaRPr lang="ru-RU" sz="1400" dirty="0">
              <a:effectLst/>
              <a:latin typeface="Calibri"/>
              <a:ea typeface="Calibri"/>
              <a:cs typeface="Times New Roman"/>
            </a:endParaRPr>
          </a:p>
        </p:txBody>
      </p:sp>
      <p:pic>
        <p:nvPicPr>
          <p:cNvPr id="3" name="Рисунок 2" descr="https://uchitel.pro/wp-content/uploads/2018/12/2018-12-07_16-03-56.jpg"/>
          <p:cNvPicPr/>
          <p:nvPr/>
        </p:nvPicPr>
        <p:blipFill>
          <a:blip r:embed="rId2">
            <a:extLst>
              <a:ext uri="{28A0092B-C50C-407E-A947-70E740481C1C}">
                <a14:useLocalDpi xmlns:a14="http://schemas.microsoft.com/office/drawing/2010/main" val="0"/>
              </a:ext>
            </a:extLst>
          </a:blip>
          <a:srcRect/>
          <a:stretch>
            <a:fillRect/>
          </a:stretch>
        </p:blipFill>
        <p:spPr bwMode="auto">
          <a:xfrm>
            <a:off x="251520" y="1484784"/>
            <a:ext cx="8568952" cy="3096344"/>
          </a:xfrm>
          <a:prstGeom prst="rect">
            <a:avLst/>
          </a:prstGeom>
          <a:noFill/>
          <a:ln>
            <a:noFill/>
          </a:ln>
        </p:spPr>
      </p:pic>
    </p:spTree>
    <p:extLst>
      <p:ext uri="{BB962C8B-B14F-4D97-AF65-F5344CB8AC3E}">
        <p14:creationId xmlns:p14="http://schemas.microsoft.com/office/powerpoint/2010/main" val="53088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9"/>
            <a:ext cx="8568952" cy="707886"/>
          </a:xfrm>
          <a:prstGeom prst="rect">
            <a:avLst/>
          </a:prstGeom>
        </p:spPr>
        <p:txBody>
          <a:bodyPr wrap="square">
            <a:spAutoFit/>
          </a:bodyPr>
          <a:lstStyle/>
          <a:p>
            <a:pPr>
              <a:lnSpc>
                <a:spcPts val="1575"/>
              </a:lnSpc>
              <a:spcAft>
                <a:spcPts val="1125"/>
              </a:spcAft>
            </a:pPr>
            <a:r>
              <a:rPr lang="ru-RU" dirty="0">
                <a:latin typeface="Times New Roman"/>
                <a:ea typeface="Times New Roman"/>
                <a:cs typeface="Times New Roman"/>
              </a:rPr>
              <a:t>Задача № </a:t>
            </a:r>
            <a:r>
              <a:rPr lang="en-US" dirty="0" smtClean="0">
                <a:latin typeface="Times New Roman"/>
                <a:ea typeface="Times New Roman"/>
                <a:cs typeface="Times New Roman"/>
              </a:rPr>
              <a:t>3</a:t>
            </a:r>
            <a:r>
              <a:rPr lang="ru-RU" dirty="0" smtClean="0">
                <a:latin typeface="Times New Roman"/>
                <a:ea typeface="Times New Roman"/>
                <a:cs typeface="Times New Roman"/>
              </a:rPr>
              <a:t>. </a:t>
            </a:r>
            <a:r>
              <a:rPr lang="ru-RU" dirty="0">
                <a:latin typeface="Times New Roman"/>
                <a:ea typeface="Times New Roman"/>
                <a:cs typeface="Times New Roman"/>
              </a:rPr>
              <a:t>  </a:t>
            </a:r>
            <a:r>
              <a:rPr lang="ru-RU" dirty="0">
                <a:solidFill>
                  <a:schemeClr val="bg1"/>
                </a:solidFill>
                <a:latin typeface="Times New Roman"/>
                <a:ea typeface="Times New Roman"/>
                <a:cs typeface="Times New Roman"/>
              </a:rPr>
              <a:t>ОГЭ</a:t>
            </a:r>
            <a:r>
              <a:rPr lang="ru-RU" dirty="0">
                <a:latin typeface="Times New Roman"/>
                <a:ea typeface="Times New Roman"/>
                <a:cs typeface="Times New Roman"/>
              </a:rPr>
              <a:t>  </a:t>
            </a:r>
            <a:r>
              <a:rPr lang="ru-RU" b="1" dirty="0">
                <a:latin typeface="Times New Roman"/>
                <a:ea typeface="Times New Roman"/>
                <a:cs typeface="Times New Roman"/>
              </a:rPr>
              <a:t>Точка движется равномерно по окружности. Как изменится её центростремительное ускорение, если скорость возрастёт вдвое, а радиус окружности вдвое уменьшится?</a:t>
            </a:r>
            <a:endParaRPr lang="ru-RU" sz="1400" dirty="0">
              <a:effectLst/>
              <a:latin typeface="Calibri"/>
              <a:ea typeface="Calibri"/>
              <a:cs typeface="Times New Roman"/>
            </a:endParaRPr>
          </a:p>
        </p:txBody>
      </p:sp>
      <p:pic>
        <p:nvPicPr>
          <p:cNvPr id="3" name="Рисунок 2" descr="https://uchitel.pro/wp-content/uploads/2018/12/2018-12-07_16-09-15.jpg"/>
          <p:cNvPicPr/>
          <p:nvPr/>
        </p:nvPicPr>
        <p:blipFill>
          <a:blip r:embed="rId2">
            <a:extLst>
              <a:ext uri="{28A0092B-C50C-407E-A947-70E740481C1C}">
                <a14:useLocalDpi xmlns:a14="http://schemas.microsoft.com/office/drawing/2010/main" val="0"/>
              </a:ext>
            </a:extLst>
          </a:blip>
          <a:srcRect/>
          <a:stretch>
            <a:fillRect/>
          </a:stretch>
        </p:blipFill>
        <p:spPr bwMode="auto">
          <a:xfrm>
            <a:off x="539552" y="1302114"/>
            <a:ext cx="8136903" cy="3672408"/>
          </a:xfrm>
          <a:prstGeom prst="rect">
            <a:avLst/>
          </a:prstGeom>
          <a:noFill/>
          <a:ln>
            <a:noFill/>
          </a:ln>
        </p:spPr>
      </p:pic>
    </p:spTree>
    <p:extLst>
      <p:ext uri="{BB962C8B-B14F-4D97-AF65-F5344CB8AC3E}">
        <p14:creationId xmlns:p14="http://schemas.microsoft.com/office/powerpoint/2010/main" val="488151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20688"/>
            <a:ext cx="8640960" cy="710707"/>
          </a:xfrm>
          <a:prstGeom prst="rect">
            <a:avLst/>
          </a:prstGeom>
        </p:spPr>
        <p:txBody>
          <a:bodyPr wrap="square">
            <a:spAutoFit/>
          </a:bodyPr>
          <a:lstStyle/>
          <a:p>
            <a:pPr>
              <a:lnSpc>
                <a:spcPts val="1575"/>
              </a:lnSpc>
              <a:spcAft>
                <a:spcPts val="1125"/>
              </a:spcAft>
            </a:pPr>
            <a:r>
              <a:rPr lang="ru-RU" dirty="0">
                <a:latin typeface="Times New Roman"/>
                <a:ea typeface="Times New Roman"/>
                <a:cs typeface="Times New Roman"/>
              </a:rPr>
              <a:t>Задача № </a:t>
            </a:r>
            <a:r>
              <a:rPr lang="ru-RU" dirty="0" smtClean="0">
                <a:latin typeface="Times New Roman"/>
                <a:ea typeface="Times New Roman"/>
                <a:cs typeface="Times New Roman"/>
              </a:rPr>
              <a:t>4. </a:t>
            </a:r>
            <a:r>
              <a:rPr lang="ru-RU" dirty="0">
                <a:latin typeface="Times New Roman"/>
                <a:ea typeface="Times New Roman"/>
                <a:cs typeface="Times New Roman"/>
              </a:rPr>
              <a:t> </a:t>
            </a:r>
            <a:r>
              <a:rPr lang="ru-RU" b="1" dirty="0">
                <a:latin typeface="Times New Roman"/>
                <a:ea typeface="Times New Roman"/>
                <a:cs typeface="Times New Roman"/>
              </a:rPr>
              <a:t>Вычислите ускорение свободного падения и первую космическую скорость у поверхности Луны</a:t>
            </a:r>
            <a:r>
              <a:rPr lang="ru-RU" b="1" dirty="0" smtClean="0">
                <a:latin typeface="Times New Roman"/>
                <a:ea typeface="Times New Roman"/>
                <a:cs typeface="Times New Roman"/>
              </a:rPr>
              <a:t>.</a:t>
            </a:r>
            <a:r>
              <a:rPr lang="en-US" b="1" dirty="0" smtClean="0">
                <a:latin typeface="Times New Roman"/>
                <a:ea typeface="Times New Roman"/>
                <a:cs typeface="Times New Roman"/>
              </a:rPr>
              <a:t> </a:t>
            </a:r>
            <a:r>
              <a:rPr lang="ru-RU" b="1" dirty="0" smtClean="0">
                <a:latin typeface="Times New Roman"/>
                <a:ea typeface="Times New Roman"/>
                <a:cs typeface="Times New Roman"/>
              </a:rPr>
              <a:t>Если известно, что масса Луны равна </a:t>
            </a:r>
            <a:r>
              <a:rPr lang="ru-RU" dirty="0" smtClean="0">
                <a:latin typeface="Times New Roman"/>
                <a:ea typeface="Calibri"/>
              </a:rPr>
              <a:t> </a:t>
            </a:r>
            <a:r>
              <a:rPr lang="ru-RU" b="1" dirty="0" smtClean="0">
                <a:latin typeface="Times New Roman"/>
                <a:ea typeface="Calibri"/>
              </a:rPr>
              <a:t>7,35×10²² кг, </a:t>
            </a:r>
            <a:r>
              <a:rPr lang="ru-RU" b="1" dirty="0">
                <a:latin typeface="Times New Roman"/>
                <a:ea typeface="Calibri"/>
              </a:rPr>
              <a:t>а</a:t>
            </a:r>
            <a:r>
              <a:rPr lang="ru-RU" b="1" dirty="0" smtClean="0">
                <a:latin typeface="Times New Roman"/>
                <a:ea typeface="Calibri"/>
              </a:rPr>
              <a:t> радиус</a:t>
            </a:r>
            <a:r>
              <a:rPr lang="ru-RU" sz="1400" b="1" dirty="0" smtClean="0">
                <a:latin typeface="Calibri"/>
                <a:ea typeface="Calibri"/>
                <a:cs typeface="Times New Roman"/>
              </a:rPr>
              <a:t> </a:t>
            </a:r>
            <a:r>
              <a:rPr lang="ru-RU" sz="1600" b="1" dirty="0" smtClean="0">
                <a:latin typeface="Times New Roman" panose="02020603050405020304" pitchFamily="18" charset="0"/>
                <a:ea typeface="Calibri"/>
                <a:cs typeface="Times New Roman" panose="02020603050405020304" pitchFamily="18" charset="0"/>
              </a:rPr>
              <a:t>равен 1737,1 км.</a:t>
            </a:r>
            <a:endParaRPr lang="ru-RU" sz="1600" b="1" dirty="0">
              <a:effectLst/>
              <a:latin typeface="Times New Roman" panose="02020603050405020304" pitchFamily="18" charset="0"/>
              <a:ea typeface="Calibri"/>
              <a:cs typeface="Times New Roman" panose="02020603050405020304" pitchFamily="18" charset="0"/>
            </a:endParaRPr>
          </a:p>
        </p:txBody>
      </p:sp>
      <p:pic>
        <p:nvPicPr>
          <p:cNvPr id="3" name="Рисунок 2" descr="https://uchitel.pro/wp-content/uploads/2018/10/2018-10-13_19-48-51.jpg"/>
          <p:cNvPicPr/>
          <p:nvPr/>
        </p:nvPicPr>
        <p:blipFill>
          <a:blip r:embed="rId2">
            <a:extLst>
              <a:ext uri="{28A0092B-C50C-407E-A947-70E740481C1C}">
                <a14:useLocalDpi xmlns:a14="http://schemas.microsoft.com/office/drawing/2010/main" val="0"/>
              </a:ext>
            </a:extLst>
          </a:blip>
          <a:srcRect/>
          <a:stretch>
            <a:fillRect/>
          </a:stretch>
        </p:blipFill>
        <p:spPr bwMode="auto">
          <a:xfrm>
            <a:off x="647564" y="1484783"/>
            <a:ext cx="7848872" cy="3528391"/>
          </a:xfrm>
          <a:prstGeom prst="rect">
            <a:avLst/>
          </a:prstGeom>
          <a:noFill/>
          <a:ln>
            <a:noFill/>
          </a:ln>
        </p:spPr>
      </p:pic>
    </p:spTree>
    <p:extLst>
      <p:ext uri="{BB962C8B-B14F-4D97-AF65-F5344CB8AC3E}">
        <p14:creationId xmlns:p14="http://schemas.microsoft.com/office/powerpoint/2010/main" val="379944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640960" cy="1815882"/>
          </a:xfrm>
          <a:prstGeom prst="rect">
            <a:avLst/>
          </a:prstGeom>
        </p:spPr>
        <p:txBody>
          <a:bodyPr wrap="square">
            <a:spAutoFit/>
          </a:bodyPr>
          <a:lstStyle/>
          <a:p>
            <a:pPr algn="just"/>
            <a:r>
              <a:rPr lang="ru-RU" sz="1600" dirty="0">
                <a:latin typeface="Times New Roman" panose="02020603050405020304" pitchFamily="18" charset="0"/>
                <a:cs typeface="Times New Roman" panose="02020603050405020304" pitchFamily="18" charset="0"/>
              </a:rPr>
              <a:t>Примером явления, в котором механическая энергия превращается во внутреннюю, может служить</a:t>
            </a:r>
          </a:p>
          <a:p>
            <a:pPr algn="just"/>
            <a:r>
              <a:rPr lang="ru-RU" sz="1600" dirty="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1) кипение воды на газовой конфорке</a:t>
            </a:r>
          </a:p>
          <a:p>
            <a:pPr algn="just"/>
            <a:r>
              <a:rPr lang="ru-RU" sz="1600" dirty="0">
                <a:latin typeface="Times New Roman" panose="02020603050405020304" pitchFamily="18" charset="0"/>
                <a:cs typeface="Times New Roman" panose="02020603050405020304" pitchFamily="18" charset="0"/>
              </a:rPr>
              <a:t>2) свечение нити накала электрической лампочки</a:t>
            </a:r>
          </a:p>
          <a:p>
            <a:pPr algn="just"/>
            <a:r>
              <a:rPr lang="ru-RU" sz="1600" dirty="0">
                <a:latin typeface="Times New Roman" panose="02020603050405020304" pitchFamily="18" charset="0"/>
                <a:cs typeface="Times New Roman" panose="02020603050405020304" pitchFamily="18" charset="0"/>
              </a:rPr>
              <a:t>3) нагревание металлической проволоки в пламени костра</a:t>
            </a:r>
          </a:p>
          <a:p>
            <a:pPr algn="just"/>
            <a:r>
              <a:rPr lang="ru-RU" sz="1600" dirty="0">
                <a:latin typeface="Times New Roman" panose="02020603050405020304" pitchFamily="18" charset="0"/>
                <a:cs typeface="Times New Roman" panose="02020603050405020304" pitchFamily="18" charset="0"/>
              </a:rPr>
              <a:t>4) затухание колебаний нитяного маятника в воздухе</a:t>
            </a:r>
            <a:endParaRPr lang="ru-RU" sz="1600" dirty="0">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467544" y="2204865"/>
            <a:ext cx="8280920" cy="2677656"/>
          </a:xfrm>
          <a:prstGeom prst="rect">
            <a:avLst/>
          </a:prstGeom>
        </p:spPr>
        <p:txBody>
          <a:bodyPr wrap="square">
            <a:spAutoFit/>
          </a:bodyPr>
          <a:lstStyle/>
          <a:p>
            <a:pPr algn="just"/>
            <a:r>
              <a:rPr lang="ru-RU" sz="1400" b="1" dirty="0" err="1">
                <a:latin typeface="Times New Roman" panose="02020603050405020304" pitchFamily="18" charset="0"/>
                <a:cs typeface="Times New Roman" panose="02020603050405020304" pitchFamily="18" charset="0"/>
              </a:rPr>
              <a:t>Решение.</a:t>
            </a:r>
            <a:r>
              <a:rPr lang="ru-RU" sz="1400" dirty="0" err="1">
                <a:latin typeface="Times New Roman" panose="02020603050405020304" pitchFamily="18" charset="0"/>
                <a:cs typeface="Times New Roman" panose="02020603050405020304" pitchFamily="18" charset="0"/>
              </a:rPr>
              <a:t>Внутренней</a:t>
            </a:r>
            <a:r>
              <a:rPr lang="ru-RU" sz="1400" dirty="0">
                <a:latin typeface="Times New Roman" panose="02020603050405020304" pitchFamily="18" charset="0"/>
                <a:cs typeface="Times New Roman" panose="02020603050405020304" pitchFamily="18" charset="0"/>
              </a:rPr>
              <a:t> энергией тела называют сумму кинетической энергии теплового движения его атомов и молекул и потенциальной энергии их взаимодействия между собой. </a:t>
            </a:r>
          </a:p>
          <a:p>
            <a:pPr algn="just"/>
            <a:r>
              <a:rPr lang="ru-RU" sz="1400" dirty="0">
                <a:latin typeface="Times New Roman" panose="02020603050405020304" pitchFamily="18" charset="0"/>
                <a:cs typeface="Times New Roman" panose="02020603050405020304" pitchFamily="18" charset="0"/>
              </a:rPr>
              <a:t>Кипение воды на газовой конфорке служит примером превращения энергии химической реакции (горение газа) во внутреннюю энергию воды.</a:t>
            </a:r>
          </a:p>
          <a:p>
            <a:pPr algn="just"/>
            <a:r>
              <a:rPr lang="ru-RU" sz="1400" dirty="0">
                <a:latin typeface="Times New Roman" panose="02020603050405020304" pitchFamily="18" charset="0"/>
                <a:cs typeface="Times New Roman" panose="02020603050405020304" pitchFamily="18" charset="0"/>
              </a:rPr>
              <a:t>Свечение нити накала электрической лампочки служит примером превращения электрической энергии в энергию излучения.</a:t>
            </a:r>
          </a:p>
          <a:p>
            <a:pPr algn="just"/>
            <a:r>
              <a:rPr lang="ru-RU" sz="1400" dirty="0">
                <a:latin typeface="Times New Roman" panose="02020603050405020304" pitchFamily="18" charset="0"/>
                <a:cs typeface="Times New Roman" panose="02020603050405020304" pitchFamily="18" charset="0"/>
              </a:rPr>
              <a:t>Нагревание металлической проволоки в пламени костра служит примером превращения энергии химической реакции (горение топлива) во внутреннюю энергию проволоки.</a:t>
            </a:r>
          </a:p>
          <a:p>
            <a:pPr algn="just"/>
            <a:r>
              <a:rPr lang="ru-RU" sz="1400" dirty="0">
                <a:latin typeface="Times New Roman" panose="02020603050405020304" pitchFamily="18" charset="0"/>
                <a:cs typeface="Times New Roman" panose="02020603050405020304" pitchFamily="18" charset="0"/>
              </a:rPr>
              <a:t>Затухание колебаний нитяного маятника в воздухе служит примером превращения механической энергии движения маятника во внутреннюю маятника.</a:t>
            </a:r>
          </a:p>
          <a:p>
            <a:pPr algn="just"/>
            <a:r>
              <a:rPr lang="ru-RU" sz="1400" dirty="0">
                <a:latin typeface="Times New Roman" panose="02020603050405020304" pitchFamily="18" charset="0"/>
                <a:cs typeface="Times New Roman" panose="02020603050405020304" pitchFamily="18" charset="0"/>
              </a:rPr>
              <a:t> </a:t>
            </a:r>
          </a:p>
          <a:p>
            <a:pPr algn="just"/>
            <a:r>
              <a:rPr lang="ru-RU" sz="1400" dirty="0">
                <a:latin typeface="Times New Roman" panose="02020603050405020304" pitchFamily="18" charset="0"/>
                <a:cs typeface="Times New Roman" panose="02020603050405020304" pitchFamily="18" charset="0"/>
              </a:rPr>
              <a:t>Правильный ответ указан под номером 4.</a:t>
            </a:r>
            <a:endParaRPr lang="ru-RU" sz="1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7714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712968" cy="2031325"/>
          </a:xfrm>
          <a:prstGeom prst="rect">
            <a:avLst/>
          </a:prstGeom>
        </p:spPr>
        <p:txBody>
          <a:bodyPr wrap="square">
            <a:spAutoFit/>
          </a:bodyPr>
          <a:lstStyle/>
          <a:p>
            <a:pPr algn="just"/>
            <a:r>
              <a:rPr lang="ru-RU" dirty="0"/>
              <a:t>Выберите из предложенных пар веществ ту, в которой скорость диффузии при одинаковой температуре будет наименьшая.</a:t>
            </a:r>
          </a:p>
          <a:p>
            <a:pPr algn="just"/>
            <a:r>
              <a:rPr lang="ru-RU" dirty="0"/>
              <a:t> </a:t>
            </a:r>
          </a:p>
          <a:p>
            <a:pPr algn="just"/>
            <a:r>
              <a:rPr lang="ru-RU" dirty="0"/>
              <a:t>1) раствор медного купороса и вода</a:t>
            </a:r>
          </a:p>
          <a:p>
            <a:pPr algn="just"/>
            <a:r>
              <a:rPr lang="ru-RU" dirty="0"/>
              <a:t>2) крупинка перманганата калия (марганцовки) и вода</a:t>
            </a:r>
          </a:p>
          <a:p>
            <a:pPr algn="just"/>
            <a:r>
              <a:rPr lang="ru-RU" dirty="0"/>
              <a:t>3) пары эфира и воздух</a:t>
            </a:r>
          </a:p>
          <a:p>
            <a:pPr algn="just"/>
            <a:r>
              <a:rPr lang="ru-RU" dirty="0"/>
              <a:t>4) свинцовая и медная пластины</a:t>
            </a:r>
            <a:endParaRPr lang="ru-RU" dirty="0">
              <a:effectLst/>
            </a:endParaRPr>
          </a:p>
        </p:txBody>
      </p:sp>
      <p:sp>
        <p:nvSpPr>
          <p:cNvPr id="3" name="Прямоугольник 2"/>
          <p:cNvSpPr/>
          <p:nvPr/>
        </p:nvSpPr>
        <p:spPr>
          <a:xfrm>
            <a:off x="827584" y="3152000"/>
            <a:ext cx="7776864" cy="1754326"/>
          </a:xfrm>
          <a:prstGeom prst="rect">
            <a:avLst/>
          </a:prstGeom>
        </p:spPr>
        <p:txBody>
          <a:bodyPr wrap="square">
            <a:spAutoFit/>
          </a:bodyPr>
          <a:lstStyle/>
          <a:p>
            <a:pPr algn="just"/>
            <a:r>
              <a:rPr lang="ru-RU" b="1" dirty="0" err="1"/>
              <a:t>Решение.</a:t>
            </a:r>
            <a:r>
              <a:rPr lang="ru-RU" dirty="0" err="1"/>
              <a:t>Скорость</a:t>
            </a:r>
            <a:r>
              <a:rPr lang="ru-RU" dirty="0"/>
              <a:t> диффузии определяется температурой, агрегатным состоянием вещества и размером молекул, из которых это вещество состоит. Диффузия в твёрдых телах происходит медленнее чем в жидких или газообразных.</a:t>
            </a:r>
          </a:p>
          <a:p>
            <a:pPr algn="just"/>
            <a:r>
              <a:rPr lang="ru-RU" dirty="0"/>
              <a:t> </a:t>
            </a:r>
          </a:p>
          <a:p>
            <a:pPr algn="just"/>
            <a:r>
              <a:rPr lang="ru-RU" dirty="0"/>
              <a:t>Правильный ответ указан под номером 4.</a:t>
            </a:r>
            <a:endParaRPr lang="ru-RU" dirty="0">
              <a:effectLst/>
            </a:endParaRPr>
          </a:p>
        </p:txBody>
      </p:sp>
    </p:spTree>
    <p:extLst>
      <p:ext uri="{BB962C8B-B14F-4D97-AF65-F5344CB8AC3E}">
        <p14:creationId xmlns:p14="http://schemas.microsoft.com/office/powerpoint/2010/main" val="25244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151</TotalTime>
  <Words>786</Words>
  <Application>Microsoft Office PowerPoint</Application>
  <PresentationFormat>Экран (4:3)</PresentationFormat>
  <Paragraphs>108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Волна</vt:lpstr>
      <vt:lpstr> Решение задачи на движение тела по окружности     Код ОГЭ 1.5. Скорость равномерного движения тела по окружности. Направление скорости. Формула для вычисления скорости через радиус окружности и период обращения. Центростремительное ускорение. Направление центростремительного ускорения. Формула для вычисления ускорения. Формула, связывающая период и частоту обращения</vt:lpstr>
      <vt:lpstr>Презентация PowerPoint</vt:lpstr>
      <vt:lpstr>Презентация PowerPoint</vt:lpstr>
      <vt:lpstr>ПРИМЕРЫ РЕШЕНИЯ ЗАДАЧ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Скорость равномерного движения тела по окружности   Код ОГЭ 1.5. Скорость равномерного движения тела по окружности. Направление скорости. Формула для вычисления скорости через радиус окружности и период обращения. Центростремительное ускорение. Направление центростремительного ускорения. Формула для вычисления ускорения. Формула, связывающая период и частоту обращения</dc:title>
  <dc:creator>Okunev</dc:creator>
  <cp:lastModifiedBy>Okunev</cp:lastModifiedBy>
  <cp:revision>22</cp:revision>
  <dcterms:created xsi:type="dcterms:W3CDTF">2020-11-13T05:21:00Z</dcterms:created>
  <dcterms:modified xsi:type="dcterms:W3CDTF">2020-11-13T09:53:49Z</dcterms:modified>
</cp:coreProperties>
</file>